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68" r:id="rId4"/>
    <p:sldId id="269" r:id="rId5"/>
    <p:sldId id="270" r:id="rId6"/>
    <p:sldId id="271" r:id="rId7"/>
    <p:sldId id="276" r:id="rId8"/>
    <p:sldId id="279" r:id="rId9"/>
    <p:sldId id="277" r:id="rId10"/>
    <p:sldId id="278" r:id="rId11"/>
    <p:sldId id="280" r:id="rId12"/>
    <p:sldId id="282" r:id="rId13"/>
    <p:sldId id="283" r:id="rId14"/>
    <p:sldId id="272" r:id="rId15"/>
    <p:sldId id="293" r:id="rId16"/>
    <p:sldId id="273" r:id="rId17"/>
    <p:sldId id="274" r:id="rId18"/>
    <p:sldId id="275" r:id="rId19"/>
    <p:sldId id="284" r:id="rId20"/>
    <p:sldId id="285" r:id="rId21"/>
    <p:sldId id="286" r:id="rId22"/>
    <p:sldId id="291" r:id="rId23"/>
    <p:sldId id="290" r:id="rId24"/>
    <p:sldId id="292" r:id="rId25"/>
    <p:sldId id="289" r:id="rId2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030A0"/>
    <a:srgbClr val="92D050"/>
    <a:srgbClr val="403152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5" autoAdjust="0"/>
    <p:restoredTop sz="85235" autoAdjust="0"/>
  </p:normalViewPr>
  <p:slideViewPr>
    <p:cSldViewPr>
      <p:cViewPr>
        <p:scale>
          <a:sx n="50" d="100"/>
          <a:sy n="50" d="100"/>
        </p:scale>
        <p:origin x="-70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C7A3279-4823-4DB9-B229-F55692B5E8CA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B2708D0-A242-4C5D-8D81-64B9C7BE7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08D0-A242-4C5D-8D81-64B9C7BE7EF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65000" contrast="-25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7274-142C-4660-B018-54BFCE7F3CC3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7914-A1F6-4FC5-8A43-E985EFC1B7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Outcomes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799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Space Needs Survey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Assumptions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</a:t>
            </a:r>
            <a:r>
              <a:rPr lang="en-US" sz="2400" dirty="0" smtClean="0"/>
              <a:t>Existing </a:t>
            </a:r>
            <a:r>
              <a:rPr lang="en-US" sz="2400" dirty="0" smtClean="0"/>
              <a:t>Parking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Existing 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</a:t>
            </a:r>
            <a:r>
              <a:rPr lang="en-US" sz="2400" dirty="0" smtClean="0"/>
              <a:t>Key Issues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</a:t>
            </a:r>
            <a:r>
              <a:rPr lang="en-US" sz="2400" dirty="0" smtClean="0"/>
              <a:t>Potential </a:t>
            </a:r>
            <a:r>
              <a:rPr lang="en-US" sz="2400" dirty="0" smtClean="0"/>
              <a:t>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Other Considerations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Existing Uses</a:t>
            </a:r>
            <a:endParaRPr lang="en-US" dirty="0"/>
          </a:p>
        </p:txBody>
      </p:sp>
      <p:pic>
        <p:nvPicPr>
          <p:cNvPr id="8" name="Picture 7" descr="T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85800"/>
            <a:ext cx="8839200" cy="1295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Existing Uses</a:t>
            </a:r>
            <a:endParaRPr lang="en-US" dirty="0"/>
          </a:p>
        </p:txBody>
      </p:sp>
      <p:pic>
        <p:nvPicPr>
          <p:cNvPr id="8" name="Picture 7" descr="T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85800"/>
            <a:ext cx="8839200" cy="1295400"/>
          </a:xfrm>
          <a:prstGeom prst="rect">
            <a:avLst/>
          </a:prstGeom>
        </p:spPr>
      </p:pic>
      <p:pic>
        <p:nvPicPr>
          <p:cNvPr id="6" name="Picture 5" descr="Tabl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2133600"/>
            <a:ext cx="88392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Existing </a:t>
            </a:r>
            <a:r>
              <a:rPr lang="en-US" sz="2400" dirty="0" smtClean="0">
                <a:solidFill>
                  <a:srgbClr val="FFC000"/>
                </a:solidFill>
              </a:rPr>
              <a:t>Uses</a:t>
            </a:r>
            <a:endParaRPr lang="en-US" dirty="0"/>
          </a:p>
        </p:txBody>
      </p:sp>
      <p:pic>
        <p:nvPicPr>
          <p:cNvPr id="8" name="Picture 7" descr="T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85800"/>
            <a:ext cx="8839200" cy="1295400"/>
          </a:xfrm>
          <a:prstGeom prst="rect">
            <a:avLst/>
          </a:prstGeom>
        </p:spPr>
      </p:pic>
      <p:pic>
        <p:nvPicPr>
          <p:cNvPr id="6" name="Picture 5" descr="Tabl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2133600"/>
            <a:ext cx="88392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429000"/>
            <a:ext cx="8839200" cy="228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3950042"/>
            <a:ext cx="8839200" cy="290795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0" y="990600"/>
            <a:ext cx="838200" cy="99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</a:t>
            </a:r>
            <a:r>
              <a:rPr lang="en-US" sz="2400" dirty="0" smtClean="0">
                <a:solidFill>
                  <a:srgbClr val="FFC000"/>
                </a:solidFill>
              </a:rPr>
              <a:t>Existing </a:t>
            </a:r>
            <a:r>
              <a:rPr lang="en-US" sz="2400" dirty="0" smtClean="0">
                <a:solidFill>
                  <a:srgbClr val="FFC000"/>
                </a:solidFill>
              </a:rPr>
              <a:t>Uses</a:t>
            </a:r>
            <a:endParaRPr lang="en-US" dirty="0"/>
          </a:p>
        </p:txBody>
      </p:sp>
      <p:pic>
        <p:nvPicPr>
          <p:cNvPr id="8" name="Picture 7" descr="T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85800"/>
            <a:ext cx="8839200" cy="1295400"/>
          </a:xfrm>
          <a:prstGeom prst="rect">
            <a:avLst/>
          </a:prstGeom>
        </p:spPr>
      </p:pic>
      <p:pic>
        <p:nvPicPr>
          <p:cNvPr id="6" name="Picture 5" descr="Tabl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2133600"/>
            <a:ext cx="88392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429000"/>
            <a:ext cx="8839200" cy="228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3950042"/>
            <a:ext cx="8839200" cy="290795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0" y="990600"/>
            <a:ext cx="838200" cy="99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2362200"/>
            <a:ext cx="2971800" cy="16002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990600"/>
            <a:ext cx="914400" cy="9906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Key Issues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Parking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Elevator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Service Delivery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Safety, Security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 &amp; Disruption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Key Issues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Parking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Elevator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Service Delivery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Safety, Security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 &amp; Disruption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685800"/>
            <a:ext cx="6248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Additional county uses would demand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additional disabled parking and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loading areas for clients.  This is a safety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concern.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County employees who are not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disabled, should be able to walk to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work from an off-site parking location.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It is extremely difficult and dangerous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for families and disabled persons to 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load and unload from on-street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parking, especially in the winter.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Key Issues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Parking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Elevator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Service Delivery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Safety, Security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 &amp; Disruption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6858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If the 3rd Floor of the Administration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Building is to be used regularly, then the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elevator must be upgraded.  The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current elevator is much too slow.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Key Issues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Parking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Elevator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Service Delivery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Safety, Security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 &amp; Disruption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6858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With rising costs of fuel, the County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maybe forced to look at a ‘satellite’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system for delivering services.  This may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have significant impacts on the future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space needs.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Key Issues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Parking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Elevator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Service Delivery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12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Safety, Security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 &amp; Disruption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685800"/>
            <a:ext cx="624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There is a concern that bringing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additional services to the Administration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Building will require additional security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and safety precautions due to the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specific needs of clientele. </a:t>
            </a: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It is not uncommon for police to be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called upon to remove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clientele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from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site.  While this is a normal for some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County departments, it will likely disrupt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activities in departments that are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unaccustomed to such events.  The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potential loss of productivity should be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considered.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Potential Uses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5799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County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Other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Space Needs Survey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Aging Disabilities Resource Center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Unified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Personnel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Social Services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Information Technology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Finance</a:t>
            </a:r>
            <a:endParaRPr lang="en-US" sz="2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Clerk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Health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Register of Deeds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Zoning &amp; Sanitation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Veterans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Century Gothic" pitchFamily="34" charset="0"/>
              </a:rPr>
              <a:t> Treasurer</a:t>
            </a: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Potential Uses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5799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County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  Move Unified into the 1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st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 of the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  Administration Building.</a:t>
            </a: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Pros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County will no longer be paying rent and 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be utilizing existing County space.</a:t>
            </a:r>
          </a:p>
          <a:p>
            <a:pPr lvl="1"/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Cons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Security, safety &amp; disruption.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Cost of remodeling 1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st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and 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Cost of moving departments.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Purchase and demolition costs of 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adjacent building to develop loading   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area for clients.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Level of service would diminish due to 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access limitations for clients.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Potential Uses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5799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County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  1.  Develop 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 as Rental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Property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 2.  Develop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 as Business Incubator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 3. 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Status Quo</a:t>
            </a: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Potential Uses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5799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County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  1.  Develop 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 as Rental 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Property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2.  Develop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Floor as Business Incubator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3. 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Status Quo</a:t>
            </a:r>
            <a:endParaRPr lang="en-US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Pros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Would generate revenue.</a:t>
            </a:r>
          </a:p>
          <a:p>
            <a:pPr lvl="1"/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Cons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Security.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Cost of remodeling 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Potential Uses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5799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County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 1.  Develop 3</a:t>
            </a:r>
            <a:r>
              <a:rPr lang="en-US" sz="2400" baseline="30000" dirty="0" smtClean="0">
                <a:solidFill>
                  <a:srgbClr val="7030A0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Floor as Rental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Property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2.  Develop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Floor as Business Incubator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3. 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Status Quo</a:t>
            </a:r>
            <a:endParaRPr lang="en-US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Pros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Would generate some revenue.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Would provide opportunities for business 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 start-ups and business expansions.</a:t>
            </a:r>
          </a:p>
          <a:p>
            <a:pPr lvl="1"/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Cons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Security.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Cost of remodeling 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8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118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charRg st="126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56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charRg st="156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9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charRg st="199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38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charRg st="238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44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244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55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charRg st="255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Potential Uses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5799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County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 1.  Develop 3</a:t>
            </a:r>
            <a:r>
              <a:rPr lang="en-US" sz="2400" baseline="30000" dirty="0" smtClean="0">
                <a:solidFill>
                  <a:srgbClr val="7030A0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Floor as Rental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Property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   2.  Develop 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 Floor as Business Incubator</a:t>
            </a:r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   3. 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Status Quo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Pros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No additional costs.</a:t>
            </a:r>
          </a:p>
          <a:p>
            <a:pPr lvl="1"/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1"/>
            <a:r>
              <a:rPr lang="en-US" sz="2400" u="sng" dirty="0" smtClean="0">
                <a:solidFill>
                  <a:prstClr val="white"/>
                </a:solidFill>
                <a:latin typeface="Century Gothic" pitchFamily="34" charset="0"/>
              </a:rPr>
              <a:t>Cons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3</a:t>
            </a:r>
            <a:r>
              <a:rPr lang="en-US" sz="2400" baseline="30000" dirty="0" smtClean="0">
                <a:solidFill>
                  <a:prstClr val="white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Floor of Administration Building remains 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vacant.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8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118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6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charRg st="126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49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charRg st="149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5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charRg st="155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02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charRg st="202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85799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The County is currently using some of the space on the 3</a:t>
            </a:r>
            <a:r>
              <a:rPr lang="en-US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rd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Floor as a workshop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.  </a:t>
            </a: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Any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move will cost money and time in the short-run.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County Coroner could occupy former Corporation Counsel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 space in the Courthouse.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Long-range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plan to develop a ‘Health &amp; Human Services’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 facility with access appropriate for clientele.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Other Considerations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Assumptions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Timing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Purpose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Assumptions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 Timing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Purpose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6858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There have been trends toward delivering  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services regionally as opposed to a County  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model.</a:t>
            </a: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Funding appears to be stable for the next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couple of years.</a:t>
            </a: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The political environment is unpredictable.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In 2012, the County makes its final payment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on the Administrative Building.</a:t>
            </a:r>
            <a:endParaRPr lang="en-US" sz="2400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Assumptions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Timing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Purpose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6858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Law Enforcement, Finance, and the Holiday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Project should be included.</a:t>
            </a:r>
          </a:p>
          <a:p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May want to consider uses outside of the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County.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Assumptions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799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Timing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7030A0"/>
                </a:solidFill>
              </a:rPr>
              <a:t> Uses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 Purpose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6858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There appears to be a political push to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populate the 3rd Floor of the Administrative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Building.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There could be long-range economic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benefits from using vacant County-owned   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space as opposed to renting space.   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Additional study would need to be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conducted to determine the potential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entury Gothic" pitchFamily="34" charset="0"/>
              </a:rPr>
              <a:t>  impacts.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Existing Parking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685792"/>
          <a:ext cx="8665212" cy="6172207"/>
        </p:xfrm>
        <a:graphic>
          <a:graphicData uri="http://schemas.openxmlformats.org/drawingml/2006/table">
            <a:tbl>
              <a:tblPr/>
              <a:tblGrid>
                <a:gridCol w="228600"/>
                <a:gridCol w="2971800"/>
                <a:gridCol w="1447800"/>
                <a:gridCol w="1219200"/>
                <a:gridCol w="1295400"/>
                <a:gridCol w="1273809"/>
                <a:gridCol w="228603"/>
              </a:tblGrid>
              <a:tr h="520546">
                <a:tc>
                  <a:txBody>
                    <a:bodyPr/>
                    <a:lstStyle/>
                    <a:p>
                      <a:pPr algn="ctr" fontAlgn="ctr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Downtown Parking Capacity</a:t>
                      </a:r>
                    </a:p>
                  </a:txBody>
                  <a:tcPr marL="12279" marR="12279" marT="122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6181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With Time-Restricted Stalls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Without Time-Restricted Stalls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Street</a:t>
                      </a: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Average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Maximum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Average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Maximum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Available Parking Stalls (Street)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692.0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692.0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515.0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515.0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Used Parking Stalls (Street)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183.6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194.0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183.6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194.0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Open Parking Stalls (Street)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508.4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498.0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331.4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321.0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Percentage of Stalls Used (Street)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27.0%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28.0%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35.7%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37.7%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Percentage of Stalls Open (Street)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73.0%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72.0%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64.3%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62.3%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Surface Lots</a:t>
                      </a: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Available Parking Stalls (Lot)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165.0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165.0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165.0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165.0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Used Parking Stalls (Lot)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105.1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108.0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105.1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108.0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Open Parking Stalls (Lot)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59.9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57.0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59.9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57.0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Percentage of Stalls Used (Lot)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64.0%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65.0%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64.0%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65.0%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Percentage of Stalls Open (Lot)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36.0%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35.0%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36.0%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35.0%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Used Parking Stalls 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857.0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857.0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680.0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680.0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Used Parking Stalls 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288.7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302.0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288.7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302.0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Total Open Parking Stalls 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568.3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555.0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391.3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378.0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Percentage of Stalls Used 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33.7%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35.2%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42.5%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44.4%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Percentage of Stalls Open 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66.3%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64.8%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57.5%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55.6%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12279" marR="12279" marT="1227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29000" y="1219200"/>
            <a:ext cx="2667000" cy="54102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5999" y="3886200"/>
            <a:ext cx="2583543" cy="27432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133600"/>
            <a:ext cx="2583543" cy="1524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1905000"/>
            <a:ext cx="2590800" cy="2286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639456"/>
            <a:ext cx="2590800" cy="2286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Existing Uses</a:t>
            </a:r>
            <a:endParaRPr lang="en-US" dirty="0"/>
          </a:p>
        </p:txBody>
      </p:sp>
      <p:pic>
        <p:nvPicPr>
          <p:cNvPr id="8" name="Picture 7" descr="T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85800"/>
            <a:ext cx="883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1752600"/>
            <a:ext cx="1447800" cy="2667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1752600"/>
            <a:ext cx="1447800" cy="2667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400" dirty="0" smtClean="0"/>
              <a:t>Space Needs Assessment:  </a:t>
            </a:r>
            <a:r>
              <a:rPr lang="en-US" sz="2400" dirty="0" smtClean="0">
                <a:solidFill>
                  <a:srgbClr val="FFC000"/>
                </a:solidFill>
              </a:rPr>
              <a:t>Existing Uses</a:t>
            </a:r>
            <a:endParaRPr lang="en-US" dirty="0"/>
          </a:p>
        </p:txBody>
      </p:sp>
      <p:pic>
        <p:nvPicPr>
          <p:cNvPr id="8" name="Picture 7" descr="T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85800"/>
            <a:ext cx="88392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1230</Words>
  <Application>Microsoft Office PowerPoint</Application>
  <PresentationFormat>On-screen Show (4:3)</PresentationFormat>
  <Paragraphs>341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186</cp:revision>
  <dcterms:created xsi:type="dcterms:W3CDTF">2011-03-01T13:14:17Z</dcterms:created>
  <dcterms:modified xsi:type="dcterms:W3CDTF">2011-07-05T14:17:07Z</dcterms:modified>
</cp:coreProperties>
</file>