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1" r:id="rId2"/>
    <p:sldMasterId id="2147483685" r:id="rId3"/>
    <p:sldMasterId id="2147483699" r:id="rId4"/>
    <p:sldMasterId id="2147483713" r:id="rId5"/>
    <p:sldMasterId id="2147483727" r:id="rId6"/>
    <p:sldMasterId id="2147483741" r:id="rId7"/>
  </p:sldMasterIdLst>
  <p:notesMasterIdLst>
    <p:notesMasterId r:id="rId30"/>
  </p:notesMasterIdLst>
  <p:handoutMasterIdLst>
    <p:handoutMasterId r:id="rId31"/>
  </p:handoutMasterIdLst>
  <p:sldIdLst>
    <p:sldId id="256" r:id="rId8"/>
    <p:sldId id="257" r:id="rId9"/>
    <p:sldId id="327" r:id="rId10"/>
    <p:sldId id="314" r:id="rId11"/>
    <p:sldId id="261" r:id="rId12"/>
    <p:sldId id="325" r:id="rId13"/>
    <p:sldId id="323" r:id="rId14"/>
    <p:sldId id="316" r:id="rId15"/>
    <p:sldId id="326" r:id="rId16"/>
    <p:sldId id="312" r:id="rId17"/>
    <p:sldId id="313" r:id="rId18"/>
    <p:sldId id="322" r:id="rId19"/>
    <p:sldId id="320" r:id="rId20"/>
    <p:sldId id="272" r:id="rId21"/>
    <p:sldId id="307" r:id="rId22"/>
    <p:sldId id="309" r:id="rId23"/>
    <p:sldId id="310" r:id="rId24"/>
    <p:sldId id="311" r:id="rId25"/>
    <p:sldId id="318" r:id="rId26"/>
    <p:sldId id="319" r:id="rId27"/>
    <p:sldId id="281" r:id="rId28"/>
    <p:sldId id="278" r:id="rId2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66892" autoAdjust="0"/>
  </p:normalViewPr>
  <p:slideViewPr>
    <p:cSldViewPr>
      <p:cViewPr varScale="1">
        <p:scale>
          <a:sx n="75" d="100"/>
          <a:sy n="75" d="100"/>
        </p:scale>
        <p:origin x="-7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80"/>
    </p:cViewPr>
  </p:sorterViewPr>
  <p:notesViewPr>
    <p:cSldViewPr>
      <p:cViewPr varScale="1">
        <p:scale>
          <a:sx n="79" d="100"/>
          <a:sy n="79" d="100"/>
        </p:scale>
        <p:origin x="-16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1" y="1"/>
            <a:ext cx="3038145" cy="465743"/>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lvl1pPr defTabSz="928759">
              <a:defRPr sz="1300"/>
            </a:lvl1pPr>
          </a:lstStyle>
          <a:p>
            <a:endParaRPr lang="en-US"/>
          </a:p>
        </p:txBody>
      </p:sp>
      <p:sp>
        <p:nvSpPr>
          <p:cNvPr id="121859" name="Rectangle 3"/>
          <p:cNvSpPr>
            <a:spLocks noGrp="1" noChangeArrowheads="1"/>
          </p:cNvSpPr>
          <p:nvPr>
            <p:ph type="dt" sz="quarter" idx="1"/>
          </p:nvPr>
        </p:nvSpPr>
        <p:spPr bwMode="auto">
          <a:xfrm>
            <a:off x="3972258" y="1"/>
            <a:ext cx="3038144" cy="465743"/>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lvl1pPr algn="r" defTabSz="928759">
              <a:defRPr sz="1300"/>
            </a:lvl1pPr>
          </a:lstStyle>
          <a:p>
            <a:endParaRPr lang="en-US"/>
          </a:p>
        </p:txBody>
      </p:sp>
      <p:sp>
        <p:nvSpPr>
          <p:cNvPr id="121860" name="Rectangle 4"/>
          <p:cNvSpPr>
            <a:spLocks noGrp="1" noChangeArrowheads="1"/>
          </p:cNvSpPr>
          <p:nvPr>
            <p:ph type="ftr" sz="quarter" idx="2"/>
          </p:nvPr>
        </p:nvSpPr>
        <p:spPr bwMode="auto">
          <a:xfrm>
            <a:off x="1" y="8830658"/>
            <a:ext cx="3038145" cy="465742"/>
          </a:xfrm>
          <a:prstGeom prst="rect">
            <a:avLst/>
          </a:prstGeom>
          <a:noFill/>
          <a:ln w="9525">
            <a:noFill/>
            <a:miter lim="800000"/>
            <a:headEnd/>
            <a:tailEnd/>
          </a:ln>
        </p:spPr>
        <p:txBody>
          <a:bodyPr vert="horz" wrap="square" lIns="92948" tIns="46474" rIns="92948" bIns="46474" numCol="1" anchor="b" anchorCtr="0" compatLnSpc="1">
            <a:prstTxWarp prst="textNoShape">
              <a:avLst/>
            </a:prstTxWarp>
          </a:bodyPr>
          <a:lstStyle>
            <a:lvl1pPr defTabSz="928759">
              <a:defRPr sz="1300"/>
            </a:lvl1pPr>
          </a:lstStyle>
          <a:p>
            <a:endParaRPr lang="en-US"/>
          </a:p>
        </p:txBody>
      </p:sp>
      <p:sp>
        <p:nvSpPr>
          <p:cNvPr id="121861" name="Rectangle 5"/>
          <p:cNvSpPr>
            <a:spLocks noGrp="1" noChangeArrowheads="1"/>
          </p:cNvSpPr>
          <p:nvPr>
            <p:ph type="sldNum" sz="quarter" idx="3"/>
          </p:nvPr>
        </p:nvSpPr>
        <p:spPr bwMode="auto">
          <a:xfrm>
            <a:off x="3972258" y="8830658"/>
            <a:ext cx="3038144" cy="465742"/>
          </a:xfrm>
          <a:prstGeom prst="rect">
            <a:avLst/>
          </a:prstGeom>
          <a:noFill/>
          <a:ln w="9525">
            <a:noFill/>
            <a:miter lim="800000"/>
            <a:headEnd/>
            <a:tailEnd/>
          </a:ln>
        </p:spPr>
        <p:txBody>
          <a:bodyPr vert="horz" wrap="square" lIns="92948" tIns="46474" rIns="92948" bIns="46474" numCol="1" anchor="b" anchorCtr="0" compatLnSpc="1">
            <a:prstTxWarp prst="textNoShape">
              <a:avLst/>
            </a:prstTxWarp>
          </a:bodyPr>
          <a:lstStyle>
            <a:lvl1pPr algn="r" defTabSz="928759">
              <a:defRPr sz="1300"/>
            </a:lvl1pPr>
          </a:lstStyle>
          <a:p>
            <a:fld id="{7C99341D-3D58-4054-977F-F58E88E9643D}" type="slidenum">
              <a:rPr lang="en-US"/>
              <a:pPr/>
              <a:t>‹#›</a:t>
            </a:fld>
            <a:endParaRPr lang="en-US"/>
          </a:p>
        </p:txBody>
      </p:sp>
    </p:spTree>
    <p:extLst>
      <p:ext uri="{BB962C8B-B14F-4D97-AF65-F5344CB8AC3E}">
        <p14:creationId xmlns:p14="http://schemas.microsoft.com/office/powerpoint/2010/main" val="112715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1"/>
            <a:ext cx="3038145" cy="465743"/>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lvl1pPr defTabSz="928759">
              <a:defRPr sz="1300">
                <a:latin typeface="Arial" charset="0"/>
              </a:defRPr>
            </a:lvl1pPr>
          </a:lstStyle>
          <a:p>
            <a:endParaRPr lang="en-US"/>
          </a:p>
        </p:txBody>
      </p:sp>
      <p:sp>
        <p:nvSpPr>
          <p:cNvPr id="124931" name="Rectangle 3"/>
          <p:cNvSpPr>
            <a:spLocks noGrp="1" noChangeArrowheads="1"/>
          </p:cNvSpPr>
          <p:nvPr>
            <p:ph type="dt" idx="1"/>
          </p:nvPr>
        </p:nvSpPr>
        <p:spPr bwMode="auto">
          <a:xfrm>
            <a:off x="3970734" y="1"/>
            <a:ext cx="3038145" cy="465743"/>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lvl1pPr algn="r" defTabSz="928759">
              <a:defRPr sz="1300">
                <a:latin typeface="Arial" charset="0"/>
              </a:defRPr>
            </a:lvl1pPr>
          </a:lstStyle>
          <a:p>
            <a:endParaRPr lang="en-US"/>
          </a:p>
        </p:txBody>
      </p:sp>
      <p:sp>
        <p:nvSpPr>
          <p:cNvPr id="14340" name="Rectangle 4"/>
          <p:cNvSpPr>
            <a:spLocks noGrp="1" noRot="1" noChangeAspect="1" noChangeArrowheads="1" noTextEdit="1"/>
          </p:cNvSpPr>
          <p:nvPr>
            <p:ph type="sldImg" idx="2"/>
          </p:nvPr>
        </p:nvSpPr>
        <p:spPr bwMode="auto">
          <a:xfrm>
            <a:off x="1184275" y="696913"/>
            <a:ext cx="4646613" cy="3484562"/>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701346" y="4414561"/>
            <a:ext cx="5607711" cy="4185532"/>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4934" name="Rectangle 6"/>
          <p:cNvSpPr>
            <a:spLocks noGrp="1" noChangeArrowheads="1"/>
          </p:cNvSpPr>
          <p:nvPr>
            <p:ph type="ftr" sz="quarter" idx="4"/>
          </p:nvPr>
        </p:nvSpPr>
        <p:spPr bwMode="auto">
          <a:xfrm>
            <a:off x="1" y="8829122"/>
            <a:ext cx="3038145" cy="465743"/>
          </a:xfrm>
          <a:prstGeom prst="rect">
            <a:avLst/>
          </a:prstGeom>
          <a:noFill/>
          <a:ln w="9525">
            <a:noFill/>
            <a:miter lim="800000"/>
            <a:headEnd/>
            <a:tailEnd/>
          </a:ln>
        </p:spPr>
        <p:txBody>
          <a:bodyPr vert="horz" wrap="square" lIns="92948" tIns="46474" rIns="92948" bIns="46474" numCol="1" anchor="b" anchorCtr="0" compatLnSpc="1">
            <a:prstTxWarp prst="textNoShape">
              <a:avLst/>
            </a:prstTxWarp>
          </a:bodyPr>
          <a:lstStyle>
            <a:lvl1pPr defTabSz="928759">
              <a:defRPr sz="1300">
                <a:latin typeface="Arial" charset="0"/>
              </a:defRPr>
            </a:lvl1pPr>
          </a:lstStyle>
          <a:p>
            <a:endParaRPr lang="en-US"/>
          </a:p>
        </p:txBody>
      </p:sp>
      <p:sp>
        <p:nvSpPr>
          <p:cNvPr id="124935" name="Rectangle 7"/>
          <p:cNvSpPr>
            <a:spLocks noGrp="1" noChangeArrowheads="1"/>
          </p:cNvSpPr>
          <p:nvPr>
            <p:ph type="sldNum" sz="quarter" idx="5"/>
          </p:nvPr>
        </p:nvSpPr>
        <p:spPr bwMode="auto">
          <a:xfrm>
            <a:off x="3970734" y="8829122"/>
            <a:ext cx="3038145" cy="465743"/>
          </a:xfrm>
          <a:prstGeom prst="rect">
            <a:avLst/>
          </a:prstGeom>
          <a:noFill/>
          <a:ln w="9525">
            <a:noFill/>
            <a:miter lim="800000"/>
            <a:headEnd/>
            <a:tailEnd/>
          </a:ln>
        </p:spPr>
        <p:txBody>
          <a:bodyPr vert="horz" wrap="square" lIns="92948" tIns="46474" rIns="92948" bIns="46474" numCol="1" anchor="b" anchorCtr="0" compatLnSpc="1">
            <a:prstTxWarp prst="textNoShape">
              <a:avLst/>
            </a:prstTxWarp>
          </a:bodyPr>
          <a:lstStyle>
            <a:lvl1pPr algn="r" defTabSz="928759">
              <a:defRPr sz="1300">
                <a:latin typeface="Arial" charset="0"/>
              </a:defRPr>
            </a:lvl1pPr>
          </a:lstStyle>
          <a:p>
            <a:fld id="{3F98454F-8922-41C7-AD2F-E607E96B8943}" type="slidenum">
              <a:rPr lang="en-US"/>
              <a:pPr/>
              <a:t>‹#›</a:t>
            </a:fld>
            <a:endParaRPr lang="en-US"/>
          </a:p>
        </p:txBody>
      </p:sp>
    </p:spTree>
    <p:extLst>
      <p:ext uri="{BB962C8B-B14F-4D97-AF65-F5344CB8AC3E}">
        <p14:creationId xmlns:p14="http://schemas.microsoft.com/office/powerpoint/2010/main" val="2773191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73959247-53AE-4889-9E56-9E6B93A84B10}" type="slidenum">
              <a:rPr lang="en-US"/>
              <a:pPr/>
              <a:t>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When was the last time you talked with your kids about money?  Was it a pleasant conversation?  Please complete this little survey with me</a:t>
            </a:r>
          </a:p>
          <a:p>
            <a:endParaRPr lang="en-US" dirty="0" smtClean="0"/>
          </a:p>
          <a:p>
            <a:r>
              <a:rPr lang="en-US" dirty="0" smtClean="0"/>
              <a:t>What do you talk about the most?  The least?</a:t>
            </a:r>
          </a:p>
          <a:p>
            <a:r>
              <a:rPr lang="en-US" dirty="0" smtClean="0"/>
              <a:t>How are you doing with finding time to talk?</a:t>
            </a:r>
          </a:p>
          <a:p>
            <a:endParaRPr lang="en-US" dirty="0" smtClean="0"/>
          </a:p>
          <a:p>
            <a:r>
              <a:rPr lang="en-US" dirty="0" smtClean="0"/>
              <a:t>ACTIVITY:</a:t>
            </a:r>
            <a:r>
              <a:rPr lang="en-US" baseline="0" dirty="0" smtClean="0"/>
              <a:t>  Talking with kids about money handout</a:t>
            </a:r>
            <a:r>
              <a:rPr lang="en-US" dirty="0" smtClean="0"/>
              <a:t>  </a:t>
            </a:r>
          </a:p>
          <a:p>
            <a:endParaRPr lang="en-US" dirty="0" smtClean="0"/>
          </a:p>
          <a:p>
            <a:endParaRPr lang="en-US" dirty="0" smtClean="0"/>
          </a:p>
        </p:txBody>
      </p:sp>
    </p:spTree>
    <p:extLst>
      <p:ext uri="{BB962C8B-B14F-4D97-AF65-F5344CB8AC3E}">
        <p14:creationId xmlns:p14="http://schemas.microsoft.com/office/powerpoint/2010/main" val="3111184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p:txBody>
          <a:bodyPr/>
          <a:lstStyle/>
          <a:p>
            <a:r>
              <a:rPr lang="en-US" dirty="0" smtClean="0"/>
              <a:t>What is a habitude?</a:t>
            </a:r>
          </a:p>
          <a:p>
            <a:r>
              <a:rPr lang="en-US" dirty="0" smtClean="0"/>
              <a:t>   Attitudes are your first thoughts or feelings when you hear or see something</a:t>
            </a:r>
          </a:p>
          <a:p>
            <a:r>
              <a:rPr lang="en-US" dirty="0" smtClean="0"/>
              <a:t>   Habits are the automatic actions you take</a:t>
            </a:r>
          </a:p>
          <a:p>
            <a:r>
              <a:rPr lang="en-US" dirty="0" smtClean="0"/>
              <a:t>Habitudes are the underlying influences that affects your behavior—in other words your values</a:t>
            </a:r>
          </a:p>
          <a:p>
            <a:endParaRPr lang="en-US" dirty="0" smtClean="0"/>
          </a:p>
          <a:p>
            <a:r>
              <a:rPr lang="en-US" dirty="0" smtClean="0"/>
              <a:t>We have all heard stories about people who win or inherit large sums of money are penniless in a few years. Having money does not mean we know how to shepherd it.</a:t>
            </a:r>
          </a:p>
          <a:p>
            <a:endParaRPr lang="en-US" dirty="0" smtClean="0"/>
          </a:p>
          <a:p>
            <a:r>
              <a:rPr lang="en-US" dirty="0" smtClean="0"/>
              <a:t>*Lead by example—pay your bills on time and stay out of debt.</a:t>
            </a:r>
            <a:r>
              <a:rPr lang="en-US" baseline="0" dirty="0" smtClean="0"/>
              <a:t>  If children know you are up to your eyeballs in credit-card debt, they aren’t going to pay much attention to any wise words you might have about managing money.”  Do as you do vs not as you say</a:t>
            </a:r>
            <a:endParaRPr lang="en-US" dirty="0" smtClean="0"/>
          </a:p>
          <a:p>
            <a:endParaRPr lang="en-US" dirty="0" smtClean="0"/>
          </a:p>
          <a:p>
            <a:r>
              <a:rPr lang="en-US" dirty="0" smtClean="0"/>
              <a:t>Important to tell family stories that illustrate money values—i.e.</a:t>
            </a:r>
            <a:r>
              <a:rPr lang="en-US" baseline="0" dirty="0" smtClean="0"/>
              <a:t> about your humble roots or how you struggled when starting your career.  That way children will understand they must work to earn their lifestyle.  “We all had cockroaches in our apartment at one point.” </a:t>
            </a:r>
            <a:endParaRPr lang="en-US" dirty="0" smtClean="0"/>
          </a:p>
        </p:txBody>
      </p:sp>
    </p:spTree>
    <p:extLst>
      <p:ext uri="{BB962C8B-B14F-4D97-AF65-F5344CB8AC3E}">
        <p14:creationId xmlns:p14="http://schemas.microsoft.com/office/powerpoint/2010/main" val="131042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p:txBody>
          <a:bodyPr/>
          <a:lstStyle/>
          <a:p>
            <a:r>
              <a:rPr lang="en-US" dirty="0" smtClean="0"/>
              <a:t>Determine your dominant style. Has your child developed a style yet? Each style has advantages and disadvantages. These styles also manifest in other parts of their lives – career and relationships. Those with Targeted Goal and Security tend to develop the most wealth. These folks have developed many of the skills we will talk about today. Moderating Spontaneous, Free Spirit, and Status with some of these habits and attitudes of Security and Targeted Goal may vaccinate our kids from credit and debt problems.</a:t>
            </a:r>
          </a:p>
          <a:p>
            <a:endParaRPr lang="en-US" dirty="0" smtClean="0"/>
          </a:p>
          <a:p>
            <a:r>
              <a:rPr lang="en-US" dirty="0" smtClean="0"/>
              <a:t>Values are the basic</a:t>
            </a:r>
            <a:r>
              <a:rPr lang="en-US" baseline="0" dirty="0" smtClean="0"/>
              <a:t> reason behind everything we do—Values represent what is the “Good Life” to each of us.  We show our values in the way we talk and act—how we spend our time and in our spending choices.  Knowing what is important to us helps us understand ourselves better.  </a:t>
            </a:r>
            <a:endParaRPr lang="en-US" dirty="0" smtClean="0"/>
          </a:p>
          <a:p>
            <a:endParaRPr lang="en-US" dirty="0" smtClean="0"/>
          </a:p>
          <a:p>
            <a:r>
              <a:rPr lang="en-US" dirty="0" smtClean="0"/>
              <a:t>HANDOUT:  6 Money Habitudes</a:t>
            </a:r>
          </a:p>
          <a:p>
            <a:r>
              <a:rPr lang="en-US" dirty="0" smtClean="0"/>
              <a:t>ACTIVITY:  Color</a:t>
            </a:r>
            <a:r>
              <a:rPr lang="en-US" baseline="0" dirty="0" smtClean="0"/>
              <a:t> </a:t>
            </a:r>
            <a:r>
              <a:rPr lang="en-US" dirty="0" smtClean="0"/>
              <a:t>of Money</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61249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98454F-8922-41C7-AD2F-E607E96B8943}" type="slidenum">
              <a:rPr lang="en-US" smtClean="0"/>
              <a:pPr/>
              <a:t>12</a:t>
            </a:fld>
            <a:endParaRPr lang="en-US"/>
          </a:p>
        </p:txBody>
      </p:sp>
    </p:spTree>
    <p:extLst>
      <p:ext uri="{BB962C8B-B14F-4D97-AF65-F5344CB8AC3E}">
        <p14:creationId xmlns:p14="http://schemas.microsoft.com/office/powerpoint/2010/main" val="852349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*Generation—about</a:t>
            </a:r>
            <a:r>
              <a:rPr lang="en-US" baseline="0" dirty="0" smtClean="0"/>
              <a:t> 20 year span</a:t>
            </a:r>
          </a:p>
          <a:p>
            <a:r>
              <a:rPr lang="en-US" baseline="0" dirty="0" smtClean="0"/>
              <a:t>    what happens during formative years affect attitudes, values and perceptions</a:t>
            </a:r>
          </a:p>
          <a:p>
            <a:r>
              <a:rPr lang="en-US" baseline="0" dirty="0" smtClean="0"/>
              <a:t>*Important to view through generational lens with money management views</a:t>
            </a:r>
          </a:p>
          <a:p>
            <a:r>
              <a:rPr lang="en-US" baseline="0" dirty="0" smtClean="0"/>
              <a:t>*According to Joseph Hoffman, Institute of Certified Financial Planners (1999), “the issues often are complicated by the fact that people don’t like to talk about their money and that different generations often view money and its use in different ways. </a:t>
            </a:r>
          </a:p>
          <a:p>
            <a:endParaRPr lang="en-US" baseline="0" dirty="0" smtClean="0"/>
          </a:p>
          <a:p>
            <a:r>
              <a:rPr lang="en-US" baseline="0" dirty="0" smtClean="0"/>
              <a:t>HANDOUT:  Stages of Development </a:t>
            </a:r>
          </a:p>
          <a:p>
            <a:r>
              <a:rPr lang="en-US" baseline="0" dirty="0" smtClean="0"/>
              <a:t>HANDOUT:   Teaching Financial Literacy Across the Generations</a:t>
            </a:r>
          </a:p>
          <a:p>
            <a:r>
              <a:rPr lang="en-US" baseline="0" dirty="0" smtClean="0"/>
              <a:t>HANDOUT:  The Road to Financial Responsibility</a:t>
            </a:r>
          </a:p>
          <a:p>
            <a:endParaRPr lang="en-US" baseline="0" dirty="0" smtClean="0"/>
          </a:p>
          <a:p>
            <a:r>
              <a:rPr lang="en-US" baseline="0" dirty="0" smtClean="0"/>
              <a:t>NOTE:  Today’s kids have grown up in an era of relative economic prosperity and as a result:  </a:t>
            </a:r>
          </a:p>
          <a:p>
            <a:pPr marL="173713" indent="-173713">
              <a:buFont typeface="Arial" panose="020B0604020202020204" pitchFamily="34" charset="0"/>
              <a:buChar char="•"/>
            </a:pPr>
            <a:r>
              <a:rPr lang="en-US" baseline="0" dirty="0" smtClean="0"/>
              <a:t>Have money and spend it—who teaches them how to limit their spending</a:t>
            </a:r>
          </a:p>
          <a:p>
            <a:pPr marL="173713" indent="-173713">
              <a:buFont typeface="Arial" panose="020B0604020202020204" pitchFamily="34" charset="0"/>
              <a:buChar char="•"/>
            </a:pPr>
            <a:r>
              <a:rPr lang="en-US" baseline="0" dirty="0" smtClean="0"/>
              <a:t>Watch parents use ATM—magical sources of money—who brings home the hard lesson that earning make those withdrawals possible</a:t>
            </a:r>
          </a:p>
          <a:p>
            <a:pPr marL="173713" indent="-173713">
              <a:buFont typeface="Arial" panose="020B0604020202020204" pitchFamily="34" charset="0"/>
              <a:buChar char="•"/>
            </a:pPr>
            <a:r>
              <a:rPr lang="en-US" baseline="0" dirty="0" smtClean="0"/>
              <a:t>Use their parents’ credit cards or have their own—who teaches tweens and teen that, plastic transactions create debt?  That debt eventually comes due</a:t>
            </a:r>
          </a:p>
          <a:p>
            <a:pPr marL="173713" indent="-173713">
              <a:buFont typeface="Arial" panose="020B0604020202020204" pitchFamily="34" charset="0"/>
              <a:buChar char="•"/>
            </a:pPr>
            <a:r>
              <a:rPr lang="en-US" baseline="0" dirty="0" smtClean="0"/>
              <a:t>Are impressionable, easy targets of the marketplace.  Who helps kids judge when they have enough?  Needs vs wants</a:t>
            </a:r>
          </a:p>
          <a:p>
            <a:pPr marL="173713" indent="-173713">
              <a:buFont typeface="Arial" panose="020B0604020202020204" pitchFamily="34" charset="0"/>
              <a:buChar char="•"/>
            </a:pPr>
            <a:r>
              <a:rPr lang="en-US" baseline="0" dirty="0" smtClean="0"/>
              <a:t>Are tech-savvy enough to bank online-who explains the basic of earning, saving, investing, debt, and spending;  Who teaches older teens how finance charges or interest rates can add up?  </a:t>
            </a:r>
          </a:p>
          <a:p>
            <a:endParaRPr lang="en-US" baseline="0" dirty="0" smtClean="0"/>
          </a:p>
          <a:p>
            <a:r>
              <a:rPr lang="en-US" baseline="0" dirty="0" smtClean="0"/>
              <a:t>OPTION:  Discuss how the different generation handle money conversations with children/youth:</a:t>
            </a:r>
            <a:br>
              <a:rPr lang="en-US" baseline="0" dirty="0" smtClean="0"/>
            </a:br>
            <a:r>
              <a:rPr lang="en-US" baseline="0" dirty="0" smtClean="0"/>
              <a:t>	Your parents</a:t>
            </a:r>
          </a:p>
          <a:p>
            <a:r>
              <a:rPr lang="en-US" baseline="0" dirty="0" smtClean="0"/>
              <a:t>	You and your spouse/partner</a:t>
            </a:r>
          </a:p>
          <a:p>
            <a:r>
              <a:rPr lang="en-US" baseline="0" dirty="0" smtClean="0"/>
              <a:t>	Your adult children/grandchildren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F98454F-8922-41C7-AD2F-E607E96B8943}" type="slidenum">
              <a:rPr lang="en-US" smtClean="0"/>
              <a:pPr/>
              <a:t>13</a:t>
            </a:fld>
            <a:endParaRPr lang="en-US"/>
          </a:p>
        </p:txBody>
      </p:sp>
    </p:spTree>
    <p:extLst>
      <p:ext uri="{BB962C8B-B14F-4D97-AF65-F5344CB8AC3E}">
        <p14:creationId xmlns:p14="http://schemas.microsoft.com/office/powerpoint/2010/main" val="325487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88B70700-EF8A-49DC-A114-CB485C32E8EC}" type="slidenum">
              <a:rPr lang="en-US"/>
              <a:pPr/>
              <a:t>14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dirty="0" smtClean="0"/>
              <a:t>So</a:t>
            </a:r>
            <a:r>
              <a:rPr lang="en-US" baseline="0" dirty="0" smtClean="0"/>
              <a:t> many factors to consider when discussing money:  </a:t>
            </a:r>
          </a:p>
          <a:p>
            <a:r>
              <a:rPr lang="en-US" baseline="0" dirty="0" smtClean="0"/>
              <a:t>	Your values/habitudes</a:t>
            </a:r>
          </a:p>
          <a:p>
            <a:r>
              <a:rPr lang="en-US" baseline="0" dirty="0" smtClean="0"/>
              <a:t>	Generational differences</a:t>
            </a:r>
          </a:p>
          <a:p>
            <a:r>
              <a:rPr lang="en-US" baseline="0" dirty="0" smtClean="0"/>
              <a:t>	Determining when, how, where to talk about money issues</a:t>
            </a:r>
          </a:p>
          <a:p>
            <a:endParaRPr lang="en-US" dirty="0" smtClean="0"/>
          </a:p>
          <a:p>
            <a:endParaRPr lang="en-US" dirty="0" smtClean="0"/>
          </a:p>
        </p:txBody>
      </p:sp>
    </p:spTree>
    <p:extLst>
      <p:ext uri="{BB962C8B-B14F-4D97-AF65-F5344CB8AC3E}">
        <p14:creationId xmlns:p14="http://schemas.microsoft.com/office/powerpoint/2010/main" val="2219900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Rot="1" noChangeAspect="1" noChangeArrowheads="1" noTextEdit="1"/>
          </p:cNvSpPr>
          <p:nvPr>
            <p:ph type="sldImg"/>
          </p:nvPr>
        </p:nvSpPr>
        <p:spPr>
          <a:xfrm>
            <a:off x="1254125" y="704850"/>
            <a:ext cx="4662488" cy="3495675"/>
          </a:xfrm>
          <a:ln/>
        </p:spPr>
      </p:sp>
      <p:sp>
        <p:nvSpPr>
          <p:cNvPr id="781315" name="Rectangle 3"/>
          <p:cNvSpPr>
            <a:spLocks noGrp="1" noChangeArrowheads="1"/>
          </p:cNvSpPr>
          <p:nvPr>
            <p:ph type="body" idx="1"/>
          </p:nvPr>
        </p:nvSpPr>
        <p:spPr>
          <a:xfrm>
            <a:off x="954871" y="4443395"/>
            <a:ext cx="5256448" cy="4214417"/>
          </a:xfrm>
          <a:noFill/>
          <a:ln w="9525"/>
        </p:spPr>
        <p:txBody>
          <a:bodyPr/>
          <a:lstStyle/>
          <a:p>
            <a:pPr eaLnBrk="1" hangingPunct="1"/>
            <a:r>
              <a:rPr lang="en-US" dirty="0" smtClean="0"/>
              <a:t>Money is a common problem for a family, regardless of income, age and educational of family members.  When</a:t>
            </a:r>
            <a:r>
              <a:rPr lang="en-US" baseline="0" dirty="0" smtClean="0"/>
              <a:t> family members have different values and attitudes toward spending and saving money or when families strive for unrealistic goals, there is potential for conflict.  Suggestions/guidelines:</a:t>
            </a:r>
          </a:p>
          <a:p>
            <a:pPr eaLnBrk="1" hangingPunct="1"/>
            <a:r>
              <a:rPr lang="en-US" baseline="0" dirty="0" smtClean="0"/>
              <a:t>	*</a:t>
            </a:r>
            <a:r>
              <a:rPr lang="en-US" dirty="0" smtClean="0"/>
              <a:t>When we communicate, what we say may not be as important as HOW</a:t>
            </a:r>
            <a:r>
              <a:rPr lang="en-US" baseline="0" dirty="0" smtClean="0"/>
              <a:t> we say it.  </a:t>
            </a:r>
          </a:p>
          <a:p>
            <a:pPr eaLnBrk="1" hangingPunct="1"/>
            <a:r>
              <a:rPr lang="en-US" baseline="0" dirty="0" smtClean="0"/>
              <a:t>	*Clearly identify the issue at hand—do not drag other points into the discussion that do not address the problem or concern.  </a:t>
            </a:r>
          </a:p>
          <a:p>
            <a:pPr eaLnBrk="1" hangingPunct="1"/>
            <a:r>
              <a:rPr lang="en-US" baseline="0" dirty="0" smtClean="0"/>
              <a:t>	*Sometimes the real reason for money disagreements is not related to money at all—management issues (such as power and control)—how we spend to where we spend—When hidden meanings are attached to money and they go unrecognized, trouble brews.  </a:t>
            </a:r>
          </a:p>
          <a:p>
            <a:pPr eaLnBrk="1" hangingPunct="1"/>
            <a:r>
              <a:rPr lang="en-US" baseline="0" dirty="0" smtClean="0"/>
              <a:t>	</a:t>
            </a:r>
          </a:p>
          <a:p>
            <a:pPr eaLnBrk="1" hangingPunct="1"/>
            <a:r>
              <a:rPr lang="en-US" baseline="0" dirty="0" smtClean="0"/>
              <a:t>HANDOUT:  Communicating about Money and Money Issues</a:t>
            </a:r>
          </a:p>
          <a:p>
            <a:pPr eaLnBrk="1" hangingPunct="1"/>
            <a:endParaRPr lang="en-US" baseline="0" dirty="0" smtClean="0"/>
          </a:p>
          <a:p>
            <a:pPr eaLnBrk="1" hangingPunct="1"/>
            <a:endParaRPr lang="en-US" dirty="0" smtClean="0"/>
          </a:p>
        </p:txBody>
      </p:sp>
    </p:spTree>
    <p:extLst>
      <p:ext uri="{BB962C8B-B14F-4D97-AF65-F5344CB8AC3E}">
        <p14:creationId xmlns:p14="http://schemas.microsoft.com/office/powerpoint/2010/main" val="1188589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communication tips:</a:t>
            </a:r>
          </a:p>
          <a:p>
            <a:r>
              <a:rPr lang="en-US" dirty="0" smtClean="0"/>
              <a:t>*Be honest about your money situation</a:t>
            </a:r>
          </a:p>
          <a:p>
            <a:r>
              <a:rPr lang="en-US" dirty="0" smtClean="0"/>
              <a:t>*Know that each family member</a:t>
            </a:r>
            <a:r>
              <a:rPr lang="en-US" baseline="0" dirty="0" smtClean="0"/>
              <a:t> will have different values and goals</a:t>
            </a:r>
          </a:p>
          <a:p>
            <a:r>
              <a:rPr lang="en-US" baseline="0" dirty="0" smtClean="0"/>
              <a:t>*State your wants, needs, feelings and thoughts</a:t>
            </a:r>
          </a:p>
          <a:p>
            <a:r>
              <a:rPr lang="en-US" baseline="0" dirty="0" smtClean="0"/>
              <a:t>*Use I message—avoid You statements</a:t>
            </a:r>
          </a:p>
          <a:p>
            <a:endParaRPr lang="en-US" baseline="0" dirty="0" smtClean="0"/>
          </a:p>
          <a:p>
            <a:r>
              <a:rPr lang="en-US" baseline="0" dirty="0" smtClean="0"/>
              <a:t>Refer to Communicating about Money and Money Issues  handout</a:t>
            </a:r>
          </a:p>
          <a:p>
            <a:endParaRPr lang="en-US" dirty="0"/>
          </a:p>
        </p:txBody>
      </p:sp>
      <p:sp>
        <p:nvSpPr>
          <p:cNvPr id="4" name="Slide Number Placeholder 3"/>
          <p:cNvSpPr>
            <a:spLocks noGrp="1"/>
          </p:cNvSpPr>
          <p:nvPr>
            <p:ph type="sldNum" sz="quarter" idx="10"/>
          </p:nvPr>
        </p:nvSpPr>
        <p:spPr/>
        <p:txBody>
          <a:bodyPr/>
          <a:lstStyle/>
          <a:p>
            <a:fld id="{66DA0D0C-B0AC-455E-A998-61453720565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40426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If</a:t>
            </a:r>
            <a:r>
              <a:rPr lang="en-US" baseline="0" dirty="0" smtClean="0"/>
              <a:t> you notice Escalation, Invalidation, Negative interpretations or Withdrawal/stonewalling call a time out on yourself.  Calm yourself.  Come back to the issue after a minimum of 30 minutes but within 24 hours.</a:t>
            </a:r>
          </a:p>
          <a:p>
            <a:endParaRPr lang="en-US" baseline="0" dirty="0" smtClean="0"/>
          </a:p>
          <a:p>
            <a:r>
              <a:rPr lang="en-US" baseline="0" dirty="0" smtClean="0"/>
              <a:t>Glitter bottle optional (glitter </a:t>
            </a:r>
            <a:r>
              <a:rPr lang="en-US" baseline="0" smtClean="0"/>
              <a:t>with water)</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DA0D0C-B0AC-455E-A998-61453720565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34032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Rot="1" noChangeAspect="1" noChangeArrowheads="1" noTextEdit="1"/>
          </p:cNvSpPr>
          <p:nvPr>
            <p:ph type="sldImg"/>
          </p:nvPr>
        </p:nvSpPr>
        <p:spPr>
          <a:xfrm>
            <a:off x="1252538" y="706438"/>
            <a:ext cx="4664075" cy="3497262"/>
          </a:xfrm>
          <a:ln/>
        </p:spPr>
      </p:sp>
      <p:sp>
        <p:nvSpPr>
          <p:cNvPr id="777219" name="Rectangle 3"/>
          <p:cNvSpPr>
            <a:spLocks noGrp="1" noChangeArrowheads="1"/>
          </p:cNvSpPr>
          <p:nvPr>
            <p:ph type="body" idx="1"/>
          </p:nvPr>
        </p:nvSpPr>
        <p:spPr>
          <a:noFill/>
          <a:ln w="9525"/>
        </p:spPr>
        <p:txBody>
          <a:bodyPr/>
          <a:lstStyle/>
          <a:p>
            <a:pPr eaLnBrk="1" hangingPunct="1"/>
            <a:r>
              <a:rPr lang="es-MX" dirty="0" err="1" smtClean="0"/>
              <a:t>Financial</a:t>
            </a:r>
            <a:r>
              <a:rPr lang="es-MX" baseline="0" dirty="0" smtClean="0"/>
              <a:t> </a:t>
            </a:r>
            <a:r>
              <a:rPr lang="es-MX" baseline="0" dirty="0" err="1" smtClean="0"/>
              <a:t>scenarios</a:t>
            </a:r>
            <a:r>
              <a:rPr lang="es-MX" dirty="0" smtClean="0"/>
              <a:t> in </a:t>
            </a:r>
            <a:r>
              <a:rPr lang="es-MX" dirty="0" err="1" smtClean="0"/>
              <a:t>small</a:t>
            </a:r>
            <a:r>
              <a:rPr lang="es-MX" dirty="0" smtClean="0"/>
              <a:t> </a:t>
            </a:r>
            <a:r>
              <a:rPr lang="es-MX" dirty="0" err="1" smtClean="0"/>
              <a:t>groups</a:t>
            </a:r>
            <a:endParaRPr lang="es-MX" dirty="0" smtClean="0"/>
          </a:p>
          <a:p>
            <a:pPr eaLnBrk="1" hangingPunct="1"/>
            <a:endParaRPr lang="es-MX" dirty="0" smtClean="0"/>
          </a:p>
          <a:p>
            <a:pPr eaLnBrk="1" hangingPunct="1"/>
            <a:endParaRPr lang="es-MX" baseline="0" dirty="0" smtClean="0"/>
          </a:p>
          <a:p>
            <a:pPr eaLnBrk="1" hangingPunct="1"/>
            <a:r>
              <a:rPr lang="es-MX" baseline="0" dirty="0" smtClean="0"/>
              <a:t>	</a:t>
            </a:r>
          </a:p>
          <a:p>
            <a:pPr eaLnBrk="1" hangingPunct="1"/>
            <a:endParaRPr lang="es-MX" dirty="0" smtClean="0"/>
          </a:p>
        </p:txBody>
      </p:sp>
    </p:spTree>
    <p:extLst>
      <p:ext uri="{BB962C8B-B14F-4D97-AF65-F5344CB8AC3E}">
        <p14:creationId xmlns:p14="http://schemas.microsoft.com/office/powerpoint/2010/main" val="384309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get</a:t>
            </a:r>
            <a:r>
              <a:rPr lang="en-US" baseline="0" dirty="0" smtClean="0"/>
              <a:t> in a hurry and start trying to solve our problems before we’ve really talked about them thoroughly, it doesn’t turn out very well.  It’s like putting the cart before the horse.</a:t>
            </a:r>
            <a:endParaRPr lang="en-US" dirty="0"/>
          </a:p>
        </p:txBody>
      </p:sp>
      <p:sp>
        <p:nvSpPr>
          <p:cNvPr id="4" name="Slide Number Placeholder 3"/>
          <p:cNvSpPr>
            <a:spLocks noGrp="1"/>
          </p:cNvSpPr>
          <p:nvPr>
            <p:ph type="sldNum" sz="quarter" idx="10"/>
          </p:nvPr>
        </p:nvSpPr>
        <p:spPr/>
        <p:txBody>
          <a:bodyPr/>
          <a:lstStyle/>
          <a:p>
            <a:fld id="{66DA0D0C-B0AC-455E-A998-61453720565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0696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FD18FB3B-330E-48F2-A3C8-1A476CE6C4C2}" type="slidenum">
              <a:rPr lang="en-US"/>
              <a:pPr/>
              <a:t>2</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dirty="0" smtClean="0"/>
              <a:t>Extension looks at research and help us understand how it can relate to our lives.  Recent surveys tell us that seniors in high school are going out into the world less than prepared to be financially successful.</a:t>
            </a:r>
          </a:p>
          <a:p>
            <a:endParaRPr lang="en-US" dirty="0" smtClean="0"/>
          </a:p>
          <a:p>
            <a:r>
              <a:rPr lang="en-US" dirty="0" smtClean="0"/>
              <a:t>Sept2013</a:t>
            </a:r>
          </a:p>
          <a:p>
            <a:pPr marL="173713" indent="-173713">
              <a:buFont typeface="Arial" panose="020B0604020202020204" pitchFamily="34" charset="0"/>
              <a:buChar char="•"/>
            </a:pPr>
            <a:r>
              <a:rPr lang="en-US" dirty="0" smtClean="0"/>
              <a:t>44% WI school district</a:t>
            </a:r>
            <a:r>
              <a:rPr lang="en-US" baseline="0" dirty="0" smtClean="0"/>
              <a:t> </a:t>
            </a:r>
            <a:r>
              <a:rPr lang="en-US" dirty="0" smtClean="0"/>
              <a:t>requires course in Fin Lit to graduate;  </a:t>
            </a:r>
            <a:r>
              <a:rPr lang="en-US" dirty="0" err="1" smtClean="0"/>
              <a:t>Gov</a:t>
            </a:r>
            <a:r>
              <a:rPr lang="en-US" dirty="0" smtClean="0"/>
              <a:t> Walker supports</a:t>
            </a:r>
            <a:r>
              <a:rPr lang="en-US" baseline="0" dirty="0" smtClean="0"/>
              <a:t> need to be financially literate—never more important;</a:t>
            </a:r>
          </a:p>
          <a:p>
            <a:pPr marL="173713" indent="-173713">
              <a:buFont typeface="Arial" panose="020B0604020202020204" pitchFamily="34" charset="0"/>
              <a:buChar char="•"/>
            </a:pPr>
            <a:r>
              <a:rPr lang="en-US" baseline="0" dirty="0" smtClean="0"/>
              <a:t>White House Bulletin 2012—”Every American Financially Empowered”  (www.whitehouse.gov) with goal to increase financial capacity and restore economic security</a:t>
            </a:r>
          </a:p>
        </p:txBody>
      </p:sp>
    </p:spTree>
    <p:extLst>
      <p:ext uri="{BB962C8B-B14F-4D97-AF65-F5344CB8AC3E}">
        <p14:creationId xmlns:p14="http://schemas.microsoft.com/office/powerpoint/2010/main" val="22196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Problems get solved much more effectively if we put problem talk first and problem</a:t>
            </a:r>
            <a:r>
              <a:rPr lang="en-US" baseline="0" dirty="0" smtClean="0"/>
              <a:t> solution second.</a:t>
            </a:r>
            <a:endParaRPr lang="en-US" dirty="0"/>
          </a:p>
        </p:txBody>
      </p:sp>
      <p:sp>
        <p:nvSpPr>
          <p:cNvPr id="4" name="Slide Number Placeholder 3"/>
          <p:cNvSpPr>
            <a:spLocks noGrp="1"/>
          </p:cNvSpPr>
          <p:nvPr>
            <p:ph type="sldNum" sz="quarter" idx="10"/>
          </p:nvPr>
        </p:nvSpPr>
        <p:spPr/>
        <p:txBody>
          <a:bodyPr/>
          <a:lstStyle/>
          <a:p>
            <a:fld id="{66DA0D0C-B0AC-455E-A998-61453720565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847756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734C2493-623B-4B63-844B-C1416E3F9A02}" type="slidenum">
              <a:rPr lang="en-US"/>
              <a:pPr/>
              <a:t>21</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dirty="0" smtClean="0"/>
              <a:t>Review</a:t>
            </a:r>
            <a:r>
              <a:rPr lang="en-US" baseline="0" dirty="0" smtClean="0"/>
              <a:t> game—wheel </a:t>
            </a:r>
            <a:endParaRPr lang="en-US" dirty="0" smtClean="0"/>
          </a:p>
        </p:txBody>
      </p:sp>
    </p:spTree>
    <p:extLst>
      <p:ext uri="{BB962C8B-B14F-4D97-AF65-F5344CB8AC3E}">
        <p14:creationId xmlns:p14="http://schemas.microsoft.com/office/powerpoint/2010/main" val="3314706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D1C97900-646C-47CE-A844-6924E0B95030}" type="slidenum">
              <a:rPr lang="en-US"/>
              <a:pPr/>
              <a:t>22</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smtClean="0"/>
              <a:t>.</a:t>
            </a:r>
          </a:p>
        </p:txBody>
      </p:sp>
    </p:spTree>
    <p:extLst>
      <p:ext uri="{BB962C8B-B14F-4D97-AF65-F5344CB8AC3E}">
        <p14:creationId xmlns:p14="http://schemas.microsoft.com/office/powerpoint/2010/main" val="21512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98454F-8922-41C7-AD2F-E607E96B8943}" type="slidenum">
              <a:rPr lang="en-US" smtClean="0"/>
              <a:pPr/>
              <a:t>3</a:t>
            </a:fld>
            <a:endParaRPr lang="en-US"/>
          </a:p>
        </p:txBody>
      </p:sp>
    </p:spTree>
    <p:extLst>
      <p:ext uri="{BB962C8B-B14F-4D97-AF65-F5344CB8AC3E}">
        <p14:creationId xmlns:p14="http://schemas.microsoft.com/office/powerpoint/2010/main" val="282084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Unscientific poll from mint.org—parents</a:t>
            </a:r>
            <a:r>
              <a:rPr lang="en-US" baseline="0" dirty="0" smtClean="0"/>
              <a:t> main source of information </a:t>
            </a:r>
          </a:p>
          <a:p>
            <a:r>
              <a:rPr lang="en-US" baseline="0" dirty="0" smtClean="0"/>
              <a:t>Parents:  67%</a:t>
            </a:r>
          </a:p>
          <a:p>
            <a:r>
              <a:rPr lang="en-US" baseline="0" dirty="0" smtClean="0"/>
              <a:t>Media:  16%</a:t>
            </a:r>
          </a:p>
          <a:p>
            <a:r>
              <a:rPr lang="en-US" baseline="0" dirty="0" smtClean="0"/>
              <a:t>   TV, magazines, books</a:t>
            </a:r>
          </a:p>
          <a:p>
            <a:r>
              <a:rPr lang="en-US" baseline="0" dirty="0" smtClean="0"/>
              <a:t>Friends:  13%</a:t>
            </a:r>
          </a:p>
          <a:p>
            <a:r>
              <a:rPr lang="en-US" baseline="0" dirty="0" smtClean="0"/>
              <a:t>Teachers:  4%</a:t>
            </a:r>
          </a:p>
          <a:p>
            <a:endParaRPr lang="en-US" baseline="0" dirty="0" smtClean="0"/>
          </a:p>
          <a:p>
            <a:r>
              <a:rPr lang="en-US" baseline="0" dirty="0" smtClean="0"/>
              <a:t>Discussion Question:  Reason this session is important—how do we better educate parents about the value of financial literacy </a:t>
            </a:r>
            <a:endParaRPr lang="en-US" dirty="0"/>
          </a:p>
        </p:txBody>
      </p:sp>
      <p:sp>
        <p:nvSpPr>
          <p:cNvPr id="4" name="Slide Number Placeholder 3"/>
          <p:cNvSpPr>
            <a:spLocks noGrp="1"/>
          </p:cNvSpPr>
          <p:nvPr>
            <p:ph type="sldNum" sz="quarter" idx="10"/>
          </p:nvPr>
        </p:nvSpPr>
        <p:spPr/>
        <p:txBody>
          <a:bodyPr/>
          <a:lstStyle/>
          <a:p>
            <a:fld id="{3F98454F-8922-41C7-AD2F-E607E96B8943}" type="slidenum">
              <a:rPr lang="en-US" smtClean="0"/>
              <a:pPr/>
              <a:t>4</a:t>
            </a:fld>
            <a:endParaRPr lang="en-US"/>
          </a:p>
        </p:txBody>
      </p:sp>
    </p:spTree>
    <p:extLst>
      <p:ext uri="{BB962C8B-B14F-4D97-AF65-F5344CB8AC3E}">
        <p14:creationId xmlns:p14="http://schemas.microsoft.com/office/powerpoint/2010/main" val="2684204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9F89210A-45C3-43D1-ADD1-2F0A9E870F5A}" type="slidenum">
              <a:rPr lang="en-US"/>
              <a:pPr/>
              <a:t>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dirty="0" smtClean="0"/>
          </a:p>
          <a:p>
            <a:endParaRPr lang="en-US" dirty="0" smtClean="0"/>
          </a:p>
          <a:p>
            <a:r>
              <a:rPr lang="en-US" dirty="0" smtClean="0"/>
              <a:t>Parents can model good and bad behaviors about money.  What would your kids say?</a:t>
            </a:r>
          </a:p>
          <a:p>
            <a:r>
              <a:rPr lang="en-US" dirty="0" smtClean="0"/>
              <a:t>Teach and model good money </a:t>
            </a:r>
            <a:r>
              <a:rPr lang="en-US" dirty="0" err="1" smtClean="0"/>
              <a:t>mgmt</a:t>
            </a:r>
            <a:r>
              <a:rPr lang="en-US" dirty="0" smtClean="0"/>
              <a:t> skills more likely to become adults who make sound financial decisions</a:t>
            </a:r>
          </a:p>
          <a:p>
            <a:endParaRPr lang="en-US" dirty="0" smtClean="0"/>
          </a:p>
          <a:p>
            <a:r>
              <a:rPr lang="en-US" baseline="0" dirty="0" smtClean="0"/>
              <a:t>According to findings in 2013 Annual Parents, Kids and Money Survey from T. Rowe Price</a:t>
            </a:r>
          </a:p>
          <a:p>
            <a:pPr marL="173713" indent="-173713">
              <a:buFont typeface="Arial" panose="020B0604020202020204" pitchFamily="34" charset="0"/>
              <a:buChar char="•"/>
            </a:pPr>
            <a:r>
              <a:rPr lang="en-US" baseline="0" dirty="0" smtClean="0"/>
              <a:t>Only 38% talk about credit, budgets and other family financial issues with their children</a:t>
            </a:r>
          </a:p>
          <a:p>
            <a:pPr marL="173713" indent="-173713">
              <a:buFont typeface="Arial" panose="020B0604020202020204" pitchFamily="34" charset="0"/>
              <a:buChar char="•"/>
            </a:pPr>
            <a:r>
              <a:rPr lang="en-US" baseline="0" dirty="0" smtClean="0"/>
              <a:t>36% of kids say they are being left in the dark</a:t>
            </a:r>
          </a:p>
          <a:p>
            <a:pPr marL="173713" indent="-173713">
              <a:buFont typeface="Arial" panose="020B0604020202020204" pitchFamily="34" charset="0"/>
              <a:buChar char="•"/>
            </a:pPr>
            <a:r>
              <a:rPr lang="en-US" baseline="0" dirty="0" smtClean="0"/>
              <a:t>47% of parents say they do not always agree with one another about money matters</a:t>
            </a:r>
          </a:p>
          <a:p>
            <a:pPr marL="173713" indent="-173713">
              <a:buFont typeface="Arial" panose="020B0604020202020204" pitchFamily="34" charset="0"/>
              <a:buChar char="•"/>
            </a:pPr>
            <a:r>
              <a:rPr lang="en-US" baseline="0" dirty="0" smtClean="0"/>
              <a:t>44% of kids say they know Mom and Dad have money disagreements</a:t>
            </a:r>
          </a:p>
          <a:p>
            <a:pPr marL="173713" indent="-173713">
              <a:buFont typeface="Arial" panose="020B0604020202020204" pitchFamily="34" charset="0"/>
              <a:buChar char="•"/>
            </a:pPr>
            <a:r>
              <a:rPr lang="en-US" baseline="0" dirty="0" smtClean="0"/>
              <a:t>Half or fewer of parents:  </a:t>
            </a:r>
          </a:p>
          <a:p>
            <a:pPr marL="636948" lvl="1" indent="-173713">
              <a:buFont typeface="Arial" panose="020B0604020202020204" pitchFamily="34" charset="0"/>
              <a:buChar char="•"/>
            </a:pPr>
            <a:r>
              <a:rPr lang="en-US" baseline="0" dirty="0" smtClean="0"/>
              <a:t>Save regularly for retirement</a:t>
            </a:r>
          </a:p>
          <a:p>
            <a:pPr marL="636948" lvl="1" indent="-173713">
              <a:buFont typeface="Arial" panose="020B0604020202020204" pitchFamily="34" charset="0"/>
              <a:buChar char="•"/>
            </a:pPr>
            <a:r>
              <a:rPr lang="en-US" baseline="0" dirty="0" smtClean="0"/>
              <a:t>Buy life insurance</a:t>
            </a:r>
          </a:p>
          <a:p>
            <a:pPr marL="636948" lvl="1" indent="-173713">
              <a:buFont typeface="Arial" panose="020B0604020202020204" pitchFamily="34" charset="0"/>
              <a:buChar char="•"/>
            </a:pPr>
            <a:r>
              <a:rPr lang="en-US" baseline="0" dirty="0" smtClean="0"/>
              <a:t>Save for vacation</a:t>
            </a:r>
          </a:p>
          <a:p>
            <a:pPr marL="636948" lvl="1" indent="-173713">
              <a:buFont typeface="Arial" panose="020B0604020202020204" pitchFamily="34" charset="0"/>
              <a:buChar char="•"/>
            </a:pPr>
            <a:r>
              <a:rPr lang="en-US" baseline="0" dirty="0" smtClean="0"/>
              <a:t>Regularly contribute to charity</a:t>
            </a:r>
          </a:p>
          <a:p>
            <a:pPr marL="636948" lvl="1" indent="-173713">
              <a:buFont typeface="Arial" panose="020B0604020202020204" pitchFamily="34" charset="0"/>
              <a:buChar char="•"/>
            </a:pPr>
            <a:r>
              <a:rPr lang="en-US" baseline="0" dirty="0" smtClean="0"/>
              <a:t>Save regularly for college</a:t>
            </a:r>
          </a:p>
          <a:p>
            <a:pPr marL="636948" lvl="1" indent="-173713">
              <a:buFont typeface="Arial" panose="020B0604020202020204" pitchFamily="34" charset="0"/>
              <a:buChar char="•"/>
            </a:pPr>
            <a:r>
              <a:rPr lang="en-US" baseline="0" dirty="0" smtClean="0"/>
              <a:t>Have an up-to-date will</a:t>
            </a:r>
          </a:p>
          <a:p>
            <a:r>
              <a:rPr lang="en-US" baseline="0" dirty="0" smtClean="0"/>
              <a:t>Northwestern Mutual survey says 43% of parents said that they did NOT feel capable talking about money with their children	</a:t>
            </a:r>
            <a:endParaRPr lang="en-US" dirty="0" smtClean="0"/>
          </a:p>
          <a:p>
            <a:endParaRPr lang="en-US" dirty="0" smtClean="0"/>
          </a:p>
          <a:p>
            <a:endParaRPr lang="en-US" dirty="0" smtClean="0"/>
          </a:p>
        </p:txBody>
      </p:sp>
    </p:spTree>
    <p:extLst>
      <p:ext uri="{BB962C8B-B14F-4D97-AF65-F5344CB8AC3E}">
        <p14:creationId xmlns:p14="http://schemas.microsoft.com/office/powerpoint/2010/main" val="357125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FD18FB3B-330E-48F2-A3C8-1A476CE6C4C2}" type="slidenum">
              <a:rPr lang="en-US">
                <a:solidFill>
                  <a:srgbClr val="000000"/>
                </a:solidFill>
              </a:rPr>
              <a:pPr/>
              <a:t>6</a:t>
            </a:fld>
            <a:endParaRPr lang="en-US">
              <a:solidFill>
                <a:srgbClr val="000000"/>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dirty="0" smtClean="0"/>
              <a:t>If kids carry such habits into adulthood,</a:t>
            </a:r>
            <a:r>
              <a:rPr lang="en-US" baseline="0" dirty="0" smtClean="0"/>
              <a:t> they are going to be making mistakes that have serious-long term consequences. It falls to parents to educate their kids.</a:t>
            </a:r>
          </a:p>
          <a:p>
            <a:endParaRPr lang="en-US" baseline="0" dirty="0" smtClean="0"/>
          </a:p>
          <a:p>
            <a:r>
              <a:rPr lang="en-US" baseline="0" dirty="0" smtClean="0"/>
              <a:t>Jonathan Clements, former financial columnist at Wall street Journal and current director of financial education at Citi Personal Wealth Mgmt. suggest making kids feel like the money they spend is theirs—one way to accomplish this is to give an allowance and guide them to determine how the money should be spent.   RULE:  never give in when they ask for more.  With young children play a soda game—when you eat out offer $1 if they drink water instead of a soft drink.    </a:t>
            </a:r>
          </a:p>
          <a:p>
            <a:endParaRPr lang="en-US" baseline="0" dirty="0" smtClean="0"/>
          </a:p>
          <a:p>
            <a:r>
              <a:rPr lang="en-US" baseline="0" dirty="0" smtClean="0"/>
              <a:t>HANDOUT:  Money Sense for your Children—Where Money Comes from</a:t>
            </a:r>
            <a:endParaRPr lang="en-US" dirty="0" smtClean="0"/>
          </a:p>
        </p:txBody>
      </p:sp>
    </p:spTree>
    <p:extLst>
      <p:ext uri="{BB962C8B-B14F-4D97-AF65-F5344CB8AC3E}">
        <p14:creationId xmlns:p14="http://schemas.microsoft.com/office/powerpoint/2010/main" val="51257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p:txBody>
          <a:bodyPr/>
          <a:lstStyle/>
          <a:p>
            <a:r>
              <a:rPr lang="en-US" dirty="0" smtClean="0"/>
              <a:t>As parents, we must move in two directions.</a:t>
            </a:r>
          </a:p>
          <a:p>
            <a:pPr lvl="1"/>
            <a:r>
              <a:rPr lang="en-US" dirty="0" smtClean="0"/>
              <a:t>Every day, we need to create conversations about money – not lectures, but casual commentaries on situations that arise naturally in our days. The aim? To teach children a) how to think about money and b) make responsible decisions in using it.  Give children a realistic sense of what was coming and ‘no bruised</a:t>
            </a:r>
            <a:r>
              <a:rPr lang="en-US" baseline="0" dirty="0" smtClean="0"/>
              <a:t> feelings’ later—how much parents/grandparents pay toward college or weddings, etc.</a:t>
            </a:r>
            <a:endParaRPr lang="en-US" dirty="0" smtClean="0"/>
          </a:p>
          <a:p>
            <a:pPr lvl="1"/>
            <a:r>
              <a:rPr lang="en-US" dirty="0" smtClean="0"/>
              <a:t>We must review our own financial habits so that we are modeling responsible financial behavior. Children quietly observe adults, and parents are "modeling" financial behavior all the time – whether or not we mean to.</a:t>
            </a:r>
          </a:p>
          <a:p>
            <a:r>
              <a:rPr lang="en-US" dirty="0" smtClean="0"/>
              <a:t> from themint.org</a:t>
            </a:r>
          </a:p>
          <a:p>
            <a:endParaRPr lang="en-US" dirty="0" smtClean="0"/>
          </a:p>
          <a:p>
            <a:r>
              <a:rPr lang="en-US" dirty="0" smtClean="0"/>
              <a:t>HANDOUT:</a:t>
            </a:r>
            <a:r>
              <a:rPr lang="en-US" baseline="0" dirty="0" smtClean="0"/>
              <a:t>  Daily Opportunity Challenge (the Mint.org/NW Mutual Foundation)</a:t>
            </a:r>
          </a:p>
          <a:p>
            <a:r>
              <a:rPr lang="en-US" baseline="0" dirty="0" smtClean="0"/>
              <a:t>HANDOUT:  How are you Doing?</a:t>
            </a:r>
          </a:p>
          <a:p>
            <a:r>
              <a:rPr lang="en-US" baseline="0" dirty="0" smtClean="0"/>
              <a:t>HANDOUT:  Money Talks</a:t>
            </a:r>
            <a:endParaRPr lang="en-US" dirty="0" smtClean="0"/>
          </a:p>
        </p:txBody>
      </p:sp>
    </p:spTree>
    <p:extLst>
      <p:ext uri="{BB962C8B-B14F-4D97-AF65-F5344CB8AC3E}">
        <p14:creationId xmlns:p14="http://schemas.microsoft.com/office/powerpoint/2010/main" val="311151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9F89210A-45C3-43D1-ADD1-2F0A9E870F5A}" type="slidenum">
              <a:rPr lang="en-US">
                <a:solidFill>
                  <a:srgbClr val="000000"/>
                </a:solidFill>
              </a:rPr>
              <a:pPr/>
              <a:t>8</a:t>
            </a:fld>
            <a:endParaRPr lang="en-US">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smtClean="0"/>
              <a:t>In</a:t>
            </a:r>
            <a:r>
              <a:rPr lang="en-US" baseline="0" dirty="0" smtClean="0"/>
              <a:t> addition, parents may have concern for adult children who have attempted to duplicate a parental lifestyle without the awareness of working within financial limits.  The goals of beginning an investment portfolio, saving for a home, going to school, may get pushed aside in favor of ever-growing balances, the result of easy credit.  </a:t>
            </a:r>
          </a:p>
          <a:p>
            <a:endParaRPr lang="en-US" baseline="0" dirty="0" smtClean="0"/>
          </a:p>
          <a:p>
            <a:r>
              <a:rPr lang="en-US" baseline="0" dirty="0" smtClean="0"/>
              <a:t>According to </a:t>
            </a:r>
            <a:r>
              <a:rPr lang="en-US" baseline="0" dirty="0" err="1" smtClean="0"/>
              <a:t>Kennon</a:t>
            </a:r>
            <a:r>
              <a:rPr lang="en-US" baseline="0" dirty="0" smtClean="0"/>
              <a:t>, author of Investing for Beginners, debt is the financial equivalent of handcuffs.  Consumer debt and trivial purchases become very compelling reasons to teach young people how spending is supposed to work</a:t>
            </a:r>
          </a:p>
          <a:p>
            <a:endParaRPr lang="en-US" baseline="0" dirty="0" smtClean="0"/>
          </a:p>
          <a:p>
            <a:endParaRPr lang="en-US" dirty="0" smtClean="0"/>
          </a:p>
        </p:txBody>
      </p:sp>
    </p:spTree>
    <p:extLst>
      <p:ext uri="{BB962C8B-B14F-4D97-AF65-F5344CB8AC3E}">
        <p14:creationId xmlns:p14="http://schemas.microsoft.com/office/powerpoint/2010/main" val="47555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a:t>
            </a:r>
            <a:r>
              <a:rPr lang="en-US" baseline="0" dirty="0" smtClean="0"/>
              <a:t> is it so hard for us to talk about money</a:t>
            </a:r>
            <a:endParaRPr lang="en-US" dirty="0"/>
          </a:p>
        </p:txBody>
      </p:sp>
      <p:sp>
        <p:nvSpPr>
          <p:cNvPr id="4" name="Slide Number Placeholder 3"/>
          <p:cNvSpPr>
            <a:spLocks noGrp="1"/>
          </p:cNvSpPr>
          <p:nvPr>
            <p:ph type="sldNum" sz="quarter" idx="10"/>
          </p:nvPr>
        </p:nvSpPr>
        <p:spPr/>
        <p:txBody>
          <a:bodyPr/>
          <a:lstStyle/>
          <a:p>
            <a:fld id="{3F98454F-8922-41C7-AD2F-E607E96B8943}" type="slidenum">
              <a:rPr lang="en-US" smtClean="0"/>
              <a:pPr/>
              <a:t>9</a:t>
            </a:fld>
            <a:endParaRPr lang="en-US"/>
          </a:p>
        </p:txBody>
      </p:sp>
    </p:spTree>
    <p:extLst>
      <p:ext uri="{BB962C8B-B14F-4D97-AF65-F5344CB8AC3E}">
        <p14:creationId xmlns:p14="http://schemas.microsoft.com/office/powerpoint/2010/main" val="3495518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210462CC-172B-42E7-B5F4-82590FC7D4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9C47AAD-D857-4CC5-99BC-3D9CBBEA38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1E128C7-5279-4B3A-9E0C-BC59E128BB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1AAB2BA-8E9A-4A69-9353-2B55AF1FF77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2" name="Picture 30" descr="j0341439"/>
          <p:cNvPicPr>
            <a:picLocks noChangeAspect="1" noChangeArrowheads="1"/>
          </p:cNvPicPr>
          <p:nvPr/>
        </p:nvPicPr>
        <p:blipFill>
          <a:blip r:embed="rId2"/>
          <a:srcRect b="19832"/>
          <a:stretch>
            <a:fillRect/>
          </a:stretch>
        </p:blipFill>
        <p:spPr bwMode="ltGray">
          <a:xfrm>
            <a:off x="0" y="1744663"/>
            <a:ext cx="9144000" cy="5127625"/>
          </a:xfrm>
          <a:prstGeom prst="rect">
            <a:avLst/>
          </a:prstGeom>
          <a:noFill/>
        </p:spPr>
      </p:pic>
      <p:sp>
        <p:nvSpPr>
          <p:cNvPr id="3103" name="Rectangle 31"/>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fontAlgn="auto">
              <a:spcBef>
                <a:spcPts val="0"/>
              </a:spcBef>
              <a:spcAft>
                <a:spcPts val="0"/>
              </a:spcAft>
            </a:pPr>
            <a:endParaRPr lang="en-US" sz="1800">
              <a:solidFill>
                <a:srgbClr val="808080"/>
              </a:solidFill>
              <a:latin typeface="Arial"/>
            </a:endParaRPr>
          </a:p>
        </p:txBody>
      </p:sp>
      <p:sp>
        <p:nvSpPr>
          <p:cNvPr id="3104" name="Freeform 32"/>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fontAlgn="auto">
              <a:spcBef>
                <a:spcPts val="0"/>
              </a:spcBef>
              <a:spcAft>
                <a:spcPts val="0"/>
              </a:spcAft>
            </a:pPr>
            <a:endParaRPr lang="en-US" sz="1800">
              <a:solidFill>
                <a:srgbClr val="808080"/>
              </a:solidFill>
              <a:latin typeface="Arial"/>
            </a:endParaRPr>
          </a:p>
        </p:txBody>
      </p:sp>
      <p:sp>
        <p:nvSpPr>
          <p:cNvPr id="3105" name="Freeform 33"/>
          <p:cNvSpPr>
            <a:spLocks/>
          </p:cNvSpPr>
          <p:nvPr/>
        </p:nvSpPr>
        <p:spPr bwMode="invGray">
          <a:xfrm>
            <a:off x="-6350" y="2379663"/>
            <a:ext cx="2139950" cy="455612"/>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pPr>
            <a:endParaRPr lang="en-US" sz="1800">
              <a:solidFill>
                <a:srgbClr val="808080"/>
              </a:solidFill>
              <a:latin typeface="Arial"/>
            </a:endParaRP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0800"/>
            <a:ext cx="2133600" cy="320675"/>
          </a:xfrm>
        </p:spPr>
        <p:txBody>
          <a:bodyPr/>
          <a:lstStyle>
            <a:lvl1pPr>
              <a:defRPr>
                <a:solidFill>
                  <a:schemeClr val="bg1"/>
                </a:solidFill>
              </a:defRPr>
            </a:lvl1pPr>
          </a:lstStyle>
          <a:p>
            <a:fld id="{868495E6-8C67-40D6-B937-455BC237A0BE}" type="datetimeFigureOut">
              <a:rPr lang="en-US" smtClean="0">
                <a:solidFill>
                  <a:srgbClr val="FFFFFF"/>
                </a:solidFill>
              </a:rPr>
              <a:pPr/>
              <a:t>7/17/2014</a:t>
            </a:fld>
            <a:endParaRPr lang="en-US">
              <a:solidFill>
                <a:srgbClr val="FFFFFF"/>
              </a:solidFill>
            </a:endParaRPr>
          </a:p>
        </p:txBody>
      </p:sp>
      <p:sp>
        <p:nvSpPr>
          <p:cNvPr id="3077" name="Rectangle 5"/>
          <p:cNvSpPr>
            <a:spLocks noGrp="1" noChangeArrowheads="1"/>
          </p:cNvSpPr>
          <p:nvPr>
            <p:ph type="ftr" sz="quarter" idx="3"/>
          </p:nvPr>
        </p:nvSpPr>
        <p:spPr>
          <a:xfrm>
            <a:off x="3124200" y="6400800"/>
            <a:ext cx="2895600" cy="320675"/>
          </a:xfrm>
        </p:spPr>
        <p:txBody>
          <a:bodyPr/>
          <a:lstStyle>
            <a:lvl1pPr>
              <a:defRPr>
                <a:solidFill>
                  <a:schemeClr val="bg1"/>
                </a:solidFill>
              </a:defRPr>
            </a:lvl1pPr>
          </a:lstStyle>
          <a:p>
            <a:endParaRPr lang="en-US">
              <a:solidFill>
                <a:srgbClr val="FFFFFF"/>
              </a:solidFill>
            </a:endParaRPr>
          </a:p>
        </p:txBody>
      </p:sp>
      <p:sp>
        <p:nvSpPr>
          <p:cNvPr id="3078" name="Rectangle 6"/>
          <p:cNvSpPr>
            <a:spLocks noGrp="1" noChangeArrowheads="1"/>
          </p:cNvSpPr>
          <p:nvPr>
            <p:ph type="sldNum" sz="quarter" idx="4"/>
          </p:nvPr>
        </p:nvSpPr>
        <p:spPr>
          <a:xfrm>
            <a:off x="6553200" y="6400800"/>
            <a:ext cx="2133600" cy="320675"/>
          </a:xfrm>
        </p:spPr>
        <p:txBody>
          <a:bodyPr/>
          <a:lstStyle>
            <a:lvl1pPr>
              <a:defRPr>
                <a:solidFill>
                  <a:schemeClr val="bg1"/>
                </a:solidFill>
              </a:defRPr>
            </a:lvl1pPr>
          </a:lstStyle>
          <a:p>
            <a:fld id="{868038F7-68A8-4C5B-9332-925B488892DC}" type="slidenum">
              <a:rPr lang="en-US" smtClean="0">
                <a:solidFill>
                  <a:srgbClr val="FFFFFF"/>
                </a:solidFill>
              </a:rPr>
              <a:pPr/>
              <a:t>‹#›</a:t>
            </a:fld>
            <a:endParaRPr lang="en-US">
              <a:solidFill>
                <a:srgbClr val="FFFFFF"/>
              </a:solidFill>
            </a:endParaRPr>
          </a:p>
        </p:txBody>
      </p:sp>
      <p:pic>
        <p:nvPicPr>
          <p:cNvPr id="13" name="Picture 12" descr="EXTLOGOblueblk.GIF"/>
          <p:cNvPicPr>
            <a:picLocks noChangeAspect="1"/>
          </p:cNvPicPr>
          <p:nvPr userDrawn="1"/>
        </p:nvPicPr>
        <p:blipFill>
          <a:blip r:embed="rId3"/>
          <a:stretch>
            <a:fillRect/>
          </a:stretch>
        </p:blipFill>
        <p:spPr>
          <a:xfrm>
            <a:off x="304800" y="1676400"/>
            <a:ext cx="1905000" cy="519545"/>
          </a:xfrm>
          <a:prstGeom prst="rect">
            <a:avLst/>
          </a:prstGeom>
        </p:spPr>
      </p:pic>
    </p:spTree>
    <p:extLst>
      <p:ext uri="{BB962C8B-B14F-4D97-AF65-F5344CB8AC3E}">
        <p14:creationId xmlns:p14="http://schemas.microsoft.com/office/powerpoint/2010/main" val="1261105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43763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428924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177443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836652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182725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47104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925D268-2FBE-4DB6-B497-06456C421AA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373697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245898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500711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06146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237328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US">
              <a:solidFill>
                <a:srgbClr val="808080"/>
              </a:solidFill>
            </a:endParaRPr>
          </a:p>
        </p:txBody>
      </p:sp>
      <p:sp>
        <p:nvSpPr>
          <p:cNvPr id="6" name="Date Placeholder 13"/>
          <p:cNvSpPr>
            <a:spLocks noGrp="1"/>
          </p:cNvSpPr>
          <p:nvPr>
            <p:ph type="dt" sz="half" idx="11"/>
          </p:nvPr>
        </p:nvSpPr>
        <p:spPr/>
        <p:txBody>
          <a:bodyPr/>
          <a:lstStyle>
            <a:lvl1pPr>
              <a:defRPr/>
            </a:lvl1pPr>
          </a:lstStyle>
          <a:p>
            <a:pPr>
              <a:defRPr/>
            </a:pPr>
            <a:endParaRPr lang="en-US" dirty="0">
              <a:solidFill>
                <a:srgbClr val="808080"/>
              </a:solidFill>
            </a:endParaRPr>
          </a:p>
        </p:txBody>
      </p:sp>
      <p:sp>
        <p:nvSpPr>
          <p:cNvPr id="7" name="Slide Number Placeholder 22"/>
          <p:cNvSpPr>
            <a:spLocks noGrp="1"/>
          </p:cNvSpPr>
          <p:nvPr>
            <p:ph type="sldNum" sz="quarter" idx="12"/>
          </p:nvPr>
        </p:nvSpPr>
        <p:spPr/>
        <p:txBody>
          <a:bodyPr/>
          <a:lstStyle>
            <a:lvl1pPr>
              <a:defRPr/>
            </a:lvl1pPr>
          </a:lstStyle>
          <a:p>
            <a:pPr>
              <a:defRPr/>
            </a:pPr>
            <a:fld id="{2B09D3A3-A302-40D6-A474-71872DF09BB1}" type="slidenum">
              <a:rPr lang="en-US">
                <a:solidFill>
                  <a:srgbClr val="808080"/>
                </a:solidFill>
              </a:rPr>
              <a:pPr>
                <a:defRPr/>
              </a:pPr>
              <a:t>‹#›</a:t>
            </a:fld>
            <a:endParaRPr lang="en-US">
              <a:solidFill>
                <a:srgbClr val="808080"/>
              </a:solidFill>
            </a:endParaRPr>
          </a:p>
        </p:txBody>
      </p:sp>
      <p:pic>
        <p:nvPicPr>
          <p:cNvPr id="8" name="Picture 7" descr="EXTLOGOblueblk.GIF"/>
          <p:cNvPicPr>
            <a:picLocks noChangeAspect="1"/>
          </p:cNvPicPr>
          <p:nvPr userDrawn="1"/>
        </p:nvPicPr>
        <p:blipFill>
          <a:blip r:embed="rId2"/>
          <a:stretch>
            <a:fillRect/>
          </a:stretch>
        </p:blipFill>
        <p:spPr>
          <a:xfrm>
            <a:off x="457200" y="6248400"/>
            <a:ext cx="1571625" cy="428625"/>
          </a:xfrm>
          <a:prstGeom prst="rect">
            <a:avLst/>
          </a:prstGeom>
        </p:spPr>
      </p:pic>
    </p:spTree>
    <p:extLst>
      <p:ext uri="{BB962C8B-B14F-4D97-AF65-F5344CB8AC3E}">
        <p14:creationId xmlns:p14="http://schemas.microsoft.com/office/powerpoint/2010/main" val="1807149600"/>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2" name="Picture 30" descr="j0341439"/>
          <p:cNvPicPr>
            <a:picLocks noChangeAspect="1" noChangeArrowheads="1"/>
          </p:cNvPicPr>
          <p:nvPr/>
        </p:nvPicPr>
        <p:blipFill>
          <a:blip r:embed="rId2"/>
          <a:srcRect b="19832"/>
          <a:stretch>
            <a:fillRect/>
          </a:stretch>
        </p:blipFill>
        <p:spPr bwMode="ltGray">
          <a:xfrm>
            <a:off x="0" y="1744663"/>
            <a:ext cx="9144000" cy="5127625"/>
          </a:xfrm>
          <a:prstGeom prst="rect">
            <a:avLst/>
          </a:prstGeom>
          <a:noFill/>
        </p:spPr>
      </p:pic>
      <p:sp>
        <p:nvSpPr>
          <p:cNvPr id="3103" name="Rectangle 31"/>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fontAlgn="auto">
              <a:spcBef>
                <a:spcPts val="0"/>
              </a:spcBef>
              <a:spcAft>
                <a:spcPts val="0"/>
              </a:spcAft>
            </a:pPr>
            <a:endParaRPr lang="en-US" sz="1800">
              <a:solidFill>
                <a:srgbClr val="808080"/>
              </a:solidFill>
              <a:latin typeface="Arial"/>
            </a:endParaRPr>
          </a:p>
        </p:txBody>
      </p:sp>
      <p:sp>
        <p:nvSpPr>
          <p:cNvPr id="3104" name="Freeform 32"/>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fontAlgn="auto">
              <a:spcBef>
                <a:spcPts val="0"/>
              </a:spcBef>
              <a:spcAft>
                <a:spcPts val="0"/>
              </a:spcAft>
            </a:pPr>
            <a:endParaRPr lang="en-US" sz="1800">
              <a:solidFill>
                <a:srgbClr val="808080"/>
              </a:solidFill>
              <a:latin typeface="Arial"/>
            </a:endParaRPr>
          </a:p>
        </p:txBody>
      </p:sp>
      <p:sp>
        <p:nvSpPr>
          <p:cNvPr id="3105" name="Freeform 33"/>
          <p:cNvSpPr>
            <a:spLocks/>
          </p:cNvSpPr>
          <p:nvPr/>
        </p:nvSpPr>
        <p:spPr bwMode="invGray">
          <a:xfrm>
            <a:off x="-6350" y="2379663"/>
            <a:ext cx="2139950" cy="455612"/>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pPr>
            <a:endParaRPr lang="en-US" sz="1800">
              <a:solidFill>
                <a:srgbClr val="808080"/>
              </a:solidFill>
              <a:latin typeface="Arial"/>
            </a:endParaRP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0800"/>
            <a:ext cx="2133600" cy="320675"/>
          </a:xfrm>
        </p:spPr>
        <p:txBody>
          <a:bodyPr/>
          <a:lstStyle>
            <a:lvl1pPr>
              <a:defRPr>
                <a:solidFill>
                  <a:schemeClr val="bg1"/>
                </a:solidFill>
              </a:defRPr>
            </a:lvl1pPr>
          </a:lstStyle>
          <a:p>
            <a:fld id="{868495E6-8C67-40D6-B937-455BC237A0BE}" type="datetimeFigureOut">
              <a:rPr lang="en-US" smtClean="0">
                <a:solidFill>
                  <a:srgbClr val="FFFFFF"/>
                </a:solidFill>
              </a:rPr>
              <a:pPr/>
              <a:t>7/17/2014</a:t>
            </a:fld>
            <a:endParaRPr lang="en-US">
              <a:solidFill>
                <a:srgbClr val="FFFFFF"/>
              </a:solidFill>
            </a:endParaRPr>
          </a:p>
        </p:txBody>
      </p:sp>
      <p:sp>
        <p:nvSpPr>
          <p:cNvPr id="3077" name="Rectangle 5"/>
          <p:cNvSpPr>
            <a:spLocks noGrp="1" noChangeArrowheads="1"/>
          </p:cNvSpPr>
          <p:nvPr>
            <p:ph type="ftr" sz="quarter" idx="3"/>
          </p:nvPr>
        </p:nvSpPr>
        <p:spPr>
          <a:xfrm>
            <a:off x="3124200" y="6400800"/>
            <a:ext cx="2895600" cy="320675"/>
          </a:xfrm>
        </p:spPr>
        <p:txBody>
          <a:bodyPr/>
          <a:lstStyle>
            <a:lvl1pPr>
              <a:defRPr>
                <a:solidFill>
                  <a:schemeClr val="bg1"/>
                </a:solidFill>
              </a:defRPr>
            </a:lvl1pPr>
          </a:lstStyle>
          <a:p>
            <a:endParaRPr lang="en-US">
              <a:solidFill>
                <a:srgbClr val="FFFFFF"/>
              </a:solidFill>
            </a:endParaRPr>
          </a:p>
        </p:txBody>
      </p:sp>
      <p:sp>
        <p:nvSpPr>
          <p:cNvPr id="3078" name="Rectangle 6"/>
          <p:cNvSpPr>
            <a:spLocks noGrp="1" noChangeArrowheads="1"/>
          </p:cNvSpPr>
          <p:nvPr>
            <p:ph type="sldNum" sz="quarter" idx="4"/>
          </p:nvPr>
        </p:nvSpPr>
        <p:spPr>
          <a:xfrm>
            <a:off x="6553200" y="6400800"/>
            <a:ext cx="2133600" cy="320675"/>
          </a:xfrm>
        </p:spPr>
        <p:txBody>
          <a:bodyPr/>
          <a:lstStyle>
            <a:lvl1pPr>
              <a:defRPr>
                <a:solidFill>
                  <a:schemeClr val="bg1"/>
                </a:solidFill>
              </a:defRPr>
            </a:lvl1pPr>
          </a:lstStyle>
          <a:p>
            <a:fld id="{868038F7-68A8-4C5B-9332-925B488892DC}" type="slidenum">
              <a:rPr lang="en-US" smtClean="0">
                <a:solidFill>
                  <a:srgbClr val="FFFFFF"/>
                </a:solidFill>
              </a:rPr>
              <a:pPr/>
              <a:t>‹#›</a:t>
            </a:fld>
            <a:endParaRPr lang="en-US">
              <a:solidFill>
                <a:srgbClr val="FFFFFF"/>
              </a:solidFill>
            </a:endParaRPr>
          </a:p>
        </p:txBody>
      </p:sp>
      <p:pic>
        <p:nvPicPr>
          <p:cNvPr id="13" name="Picture 12" descr="EXTLOGOblueblk.GIF"/>
          <p:cNvPicPr>
            <a:picLocks noChangeAspect="1"/>
          </p:cNvPicPr>
          <p:nvPr userDrawn="1"/>
        </p:nvPicPr>
        <p:blipFill>
          <a:blip r:embed="rId3"/>
          <a:stretch>
            <a:fillRect/>
          </a:stretch>
        </p:blipFill>
        <p:spPr>
          <a:xfrm>
            <a:off x="304800" y="1676400"/>
            <a:ext cx="1905000" cy="519545"/>
          </a:xfrm>
          <a:prstGeom prst="rect">
            <a:avLst/>
          </a:prstGeom>
        </p:spPr>
      </p:pic>
    </p:spTree>
    <p:extLst>
      <p:ext uri="{BB962C8B-B14F-4D97-AF65-F5344CB8AC3E}">
        <p14:creationId xmlns:p14="http://schemas.microsoft.com/office/powerpoint/2010/main" val="1077947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117724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648978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4891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E56226F-63D5-4A73-B480-4C6F30088CD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968837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335077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583350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141989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552038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444504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959446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452958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US">
              <a:solidFill>
                <a:srgbClr val="808080"/>
              </a:solidFill>
            </a:endParaRPr>
          </a:p>
        </p:txBody>
      </p:sp>
      <p:sp>
        <p:nvSpPr>
          <p:cNvPr id="6" name="Date Placeholder 13"/>
          <p:cNvSpPr>
            <a:spLocks noGrp="1"/>
          </p:cNvSpPr>
          <p:nvPr>
            <p:ph type="dt" sz="half" idx="11"/>
          </p:nvPr>
        </p:nvSpPr>
        <p:spPr/>
        <p:txBody>
          <a:bodyPr/>
          <a:lstStyle>
            <a:lvl1pPr>
              <a:defRPr/>
            </a:lvl1pPr>
          </a:lstStyle>
          <a:p>
            <a:pPr>
              <a:defRPr/>
            </a:pPr>
            <a:endParaRPr lang="en-US" dirty="0">
              <a:solidFill>
                <a:srgbClr val="808080"/>
              </a:solidFill>
            </a:endParaRPr>
          </a:p>
        </p:txBody>
      </p:sp>
      <p:sp>
        <p:nvSpPr>
          <p:cNvPr id="7" name="Slide Number Placeholder 22"/>
          <p:cNvSpPr>
            <a:spLocks noGrp="1"/>
          </p:cNvSpPr>
          <p:nvPr>
            <p:ph type="sldNum" sz="quarter" idx="12"/>
          </p:nvPr>
        </p:nvSpPr>
        <p:spPr/>
        <p:txBody>
          <a:bodyPr/>
          <a:lstStyle>
            <a:lvl1pPr>
              <a:defRPr/>
            </a:lvl1pPr>
          </a:lstStyle>
          <a:p>
            <a:pPr>
              <a:defRPr/>
            </a:pPr>
            <a:fld id="{2B09D3A3-A302-40D6-A474-71872DF09BB1}" type="slidenum">
              <a:rPr lang="en-US">
                <a:solidFill>
                  <a:srgbClr val="808080"/>
                </a:solidFill>
              </a:rPr>
              <a:pPr>
                <a:defRPr/>
              </a:pPr>
              <a:t>‹#›</a:t>
            </a:fld>
            <a:endParaRPr lang="en-US">
              <a:solidFill>
                <a:srgbClr val="808080"/>
              </a:solidFill>
            </a:endParaRPr>
          </a:p>
        </p:txBody>
      </p:sp>
      <p:pic>
        <p:nvPicPr>
          <p:cNvPr id="8" name="Picture 7" descr="EXTLOGOblueblk.GIF"/>
          <p:cNvPicPr>
            <a:picLocks noChangeAspect="1"/>
          </p:cNvPicPr>
          <p:nvPr userDrawn="1"/>
        </p:nvPicPr>
        <p:blipFill>
          <a:blip r:embed="rId2"/>
          <a:stretch>
            <a:fillRect/>
          </a:stretch>
        </p:blipFill>
        <p:spPr>
          <a:xfrm>
            <a:off x="457200" y="6248400"/>
            <a:ext cx="1571625" cy="428625"/>
          </a:xfrm>
          <a:prstGeom prst="rect">
            <a:avLst/>
          </a:prstGeom>
        </p:spPr>
      </p:pic>
    </p:spTree>
    <p:extLst>
      <p:ext uri="{BB962C8B-B14F-4D97-AF65-F5344CB8AC3E}">
        <p14:creationId xmlns:p14="http://schemas.microsoft.com/office/powerpoint/2010/main" val="2281605580"/>
      </p:ext>
    </p:extLst>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2" name="Picture 30" descr="j0341439"/>
          <p:cNvPicPr>
            <a:picLocks noChangeAspect="1" noChangeArrowheads="1"/>
          </p:cNvPicPr>
          <p:nvPr/>
        </p:nvPicPr>
        <p:blipFill>
          <a:blip r:embed="rId2"/>
          <a:srcRect b="19832"/>
          <a:stretch>
            <a:fillRect/>
          </a:stretch>
        </p:blipFill>
        <p:spPr bwMode="ltGray">
          <a:xfrm>
            <a:off x="0" y="1744663"/>
            <a:ext cx="9144000" cy="5127625"/>
          </a:xfrm>
          <a:prstGeom prst="rect">
            <a:avLst/>
          </a:prstGeom>
          <a:noFill/>
        </p:spPr>
      </p:pic>
      <p:sp>
        <p:nvSpPr>
          <p:cNvPr id="3103" name="Rectangle 31"/>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fontAlgn="auto">
              <a:spcBef>
                <a:spcPts val="0"/>
              </a:spcBef>
              <a:spcAft>
                <a:spcPts val="0"/>
              </a:spcAft>
            </a:pPr>
            <a:endParaRPr lang="en-US" sz="1800">
              <a:solidFill>
                <a:srgbClr val="808080"/>
              </a:solidFill>
              <a:latin typeface="Arial"/>
            </a:endParaRPr>
          </a:p>
        </p:txBody>
      </p:sp>
      <p:sp>
        <p:nvSpPr>
          <p:cNvPr id="3104" name="Freeform 32"/>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fontAlgn="auto">
              <a:spcBef>
                <a:spcPts val="0"/>
              </a:spcBef>
              <a:spcAft>
                <a:spcPts val="0"/>
              </a:spcAft>
            </a:pPr>
            <a:endParaRPr lang="en-US" sz="1800">
              <a:solidFill>
                <a:srgbClr val="808080"/>
              </a:solidFill>
              <a:latin typeface="Arial"/>
            </a:endParaRPr>
          </a:p>
        </p:txBody>
      </p:sp>
      <p:sp>
        <p:nvSpPr>
          <p:cNvPr id="3105" name="Freeform 33"/>
          <p:cNvSpPr>
            <a:spLocks/>
          </p:cNvSpPr>
          <p:nvPr/>
        </p:nvSpPr>
        <p:spPr bwMode="invGray">
          <a:xfrm>
            <a:off x="-6350" y="2379663"/>
            <a:ext cx="2139950" cy="455612"/>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pPr>
            <a:endParaRPr lang="en-US" sz="1800">
              <a:solidFill>
                <a:srgbClr val="808080"/>
              </a:solidFill>
              <a:latin typeface="Arial"/>
            </a:endParaRP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0800"/>
            <a:ext cx="2133600" cy="320675"/>
          </a:xfrm>
        </p:spPr>
        <p:txBody>
          <a:bodyPr/>
          <a:lstStyle>
            <a:lvl1pPr>
              <a:defRPr>
                <a:solidFill>
                  <a:schemeClr val="bg1"/>
                </a:solidFill>
              </a:defRPr>
            </a:lvl1pPr>
          </a:lstStyle>
          <a:p>
            <a:fld id="{868495E6-8C67-40D6-B937-455BC237A0BE}" type="datetimeFigureOut">
              <a:rPr lang="en-US" smtClean="0">
                <a:solidFill>
                  <a:srgbClr val="FFFFFF"/>
                </a:solidFill>
              </a:rPr>
              <a:pPr/>
              <a:t>7/17/2014</a:t>
            </a:fld>
            <a:endParaRPr lang="en-US">
              <a:solidFill>
                <a:srgbClr val="FFFFFF"/>
              </a:solidFill>
            </a:endParaRPr>
          </a:p>
        </p:txBody>
      </p:sp>
      <p:sp>
        <p:nvSpPr>
          <p:cNvPr id="3077" name="Rectangle 5"/>
          <p:cNvSpPr>
            <a:spLocks noGrp="1" noChangeArrowheads="1"/>
          </p:cNvSpPr>
          <p:nvPr>
            <p:ph type="ftr" sz="quarter" idx="3"/>
          </p:nvPr>
        </p:nvSpPr>
        <p:spPr>
          <a:xfrm>
            <a:off x="3124200" y="6400800"/>
            <a:ext cx="2895600" cy="320675"/>
          </a:xfrm>
        </p:spPr>
        <p:txBody>
          <a:bodyPr/>
          <a:lstStyle>
            <a:lvl1pPr>
              <a:defRPr>
                <a:solidFill>
                  <a:schemeClr val="bg1"/>
                </a:solidFill>
              </a:defRPr>
            </a:lvl1pPr>
          </a:lstStyle>
          <a:p>
            <a:endParaRPr lang="en-US">
              <a:solidFill>
                <a:srgbClr val="FFFFFF"/>
              </a:solidFill>
            </a:endParaRPr>
          </a:p>
        </p:txBody>
      </p:sp>
      <p:sp>
        <p:nvSpPr>
          <p:cNvPr id="3078" name="Rectangle 6"/>
          <p:cNvSpPr>
            <a:spLocks noGrp="1" noChangeArrowheads="1"/>
          </p:cNvSpPr>
          <p:nvPr>
            <p:ph type="sldNum" sz="quarter" idx="4"/>
          </p:nvPr>
        </p:nvSpPr>
        <p:spPr>
          <a:xfrm>
            <a:off x="6553200" y="6400800"/>
            <a:ext cx="2133600" cy="320675"/>
          </a:xfrm>
        </p:spPr>
        <p:txBody>
          <a:bodyPr/>
          <a:lstStyle>
            <a:lvl1pPr>
              <a:defRPr>
                <a:solidFill>
                  <a:schemeClr val="bg1"/>
                </a:solidFill>
              </a:defRPr>
            </a:lvl1pPr>
          </a:lstStyle>
          <a:p>
            <a:fld id="{868038F7-68A8-4C5B-9332-925B488892DC}" type="slidenum">
              <a:rPr lang="en-US" smtClean="0">
                <a:solidFill>
                  <a:srgbClr val="FFFFFF"/>
                </a:solidFill>
              </a:rPr>
              <a:pPr/>
              <a:t>‹#›</a:t>
            </a:fld>
            <a:endParaRPr lang="en-US">
              <a:solidFill>
                <a:srgbClr val="FFFFFF"/>
              </a:solidFill>
            </a:endParaRPr>
          </a:p>
        </p:txBody>
      </p:sp>
      <p:pic>
        <p:nvPicPr>
          <p:cNvPr id="13" name="Picture 12" descr="EXTLOGOblueblk.GIF"/>
          <p:cNvPicPr>
            <a:picLocks noChangeAspect="1"/>
          </p:cNvPicPr>
          <p:nvPr userDrawn="1"/>
        </p:nvPicPr>
        <p:blipFill>
          <a:blip r:embed="rId3"/>
          <a:stretch>
            <a:fillRect/>
          </a:stretch>
        </p:blipFill>
        <p:spPr>
          <a:xfrm>
            <a:off x="304800" y="1676400"/>
            <a:ext cx="1905000" cy="519545"/>
          </a:xfrm>
          <a:prstGeom prst="rect">
            <a:avLst/>
          </a:prstGeom>
        </p:spPr>
      </p:pic>
    </p:spTree>
    <p:extLst>
      <p:ext uri="{BB962C8B-B14F-4D97-AF65-F5344CB8AC3E}">
        <p14:creationId xmlns:p14="http://schemas.microsoft.com/office/powerpoint/2010/main" val="331839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D6D8F5A-2697-4C6A-A490-D69B24F7897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549519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4236715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051375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57040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734381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27902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427519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063561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4111274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64041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0BBF2B8-32CA-4362-9993-4B1DECA22AA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85216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US">
              <a:solidFill>
                <a:srgbClr val="808080"/>
              </a:solidFill>
            </a:endParaRPr>
          </a:p>
        </p:txBody>
      </p:sp>
      <p:sp>
        <p:nvSpPr>
          <p:cNvPr id="6" name="Date Placeholder 13"/>
          <p:cNvSpPr>
            <a:spLocks noGrp="1"/>
          </p:cNvSpPr>
          <p:nvPr>
            <p:ph type="dt" sz="half" idx="11"/>
          </p:nvPr>
        </p:nvSpPr>
        <p:spPr/>
        <p:txBody>
          <a:bodyPr/>
          <a:lstStyle>
            <a:lvl1pPr>
              <a:defRPr/>
            </a:lvl1pPr>
          </a:lstStyle>
          <a:p>
            <a:pPr>
              <a:defRPr/>
            </a:pPr>
            <a:endParaRPr lang="en-US" dirty="0">
              <a:solidFill>
                <a:srgbClr val="808080"/>
              </a:solidFill>
            </a:endParaRPr>
          </a:p>
        </p:txBody>
      </p:sp>
      <p:sp>
        <p:nvSpPr>
          <p:cNvPr id="7" name="Slide Number Placeholder 22"/>
          <p:cNvSpPr>
            <a:spLocks noGrp="1"/>
          </p:cNvSpPr>
          <p:nvPr>
            <p:ph type="sldNum" sz="quarter" idx="12"/>
          </p:nvPr>
        </p:nvSpPr>
        <p:spPr/>
        <p:txBody>
          <a:bodyPr/>
          <a:lstStyle>
            <a:lvl1pPr>
              <a:defRPr/>
            </a:lvl1pPr>
          </a:lstStyle>
          <a:p>
            <a:pPr>
              <a:defRPr/>
            </a:pPr>
            <a:fld id="{2B09D3A3-A302-40D6-A474-71872DF09BB1}" type="slidenum">
              <a:rPr lang="en-US">
                <a:solidFill>
                  <a:srgbClr val="808080"/>
                </a:solidFill>
              </a:rPr>
              <a:pPr>
                <a:defRPr/>
              </a:pPr>
              <a:t>‹#›</a:t>
            </a:fld>
            <a:endParaRPr lang="en-US">
              <a:solidFill>
                <a:srgbClr val="808080"/>
              </a:solidFill>
            </a:endParaRPr>
          </a:p>
        </p:txBody>
      </p:sp>
      <p:pic>
        <p:nvPicPr>
          <p:cNvPr id="8" name="Picture 7" descr="EXTLOGOblueblk.GIF"/>
          <p:cNvPicPr>
            <a:picLocks noChangeAspect="1"/>
          </p:cNvPicPr>
          <p:nvPr userDrawn="1"/>
        </p:nvPicPr>
        <p:blipFill>
          <a:blip r:embed="rId2"/>
          <a:stretch>
            <a:fillRect/>
          </a:stretch>
        </p:blipFill>
        <p:spPr>
          <a:xfrm>
            <a:off x="457200" y="6248400"/>
            <a:ext cx="1571625" cy="428625"/>
          </a:xfrm>
          <a:prstGeom prst="rect">
            <a:avLst/>
          </a:prstGeom>
        </p:spPr>
      </p:pic>
    </p:spTree>
    <p:extLst>
      <p:ext uri="{BB962C8B-B14F-4D97-AF65-F5344CB8AC3E}">
        <p14:creationId xmlns:p14="http://schemas.microsoft.com/office/powerpoint/2010/main" val="3262028053"/>
      </p:ext>
    </p:extLst>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2" name="Picture 30" descr="j0341439"/>
          <p:cNvPicPr>
            <a:picLocks noChangeAspect="1" noChangeArrowheads="1"/>
          </p:cNvPicPr>
          <p:nvPr/>
        </p:nvPicPr>
        <p:blipFill>
          <a:blip r:embed="rId2"/>
          <a:srcRect b="19832"/>
          <a:stretch>
            <a:fillRect/>
          </a:stretch>
        </p:blipFill>
        <p:spPr bwMode="ltGray">
          <a:xfrm>
            <a:off x="0" y="1744663"/>
            <a:ext cx="9144000" cy="5127625"/>
          </a:xfrm>
          <a:prstGeom prst="rect">
            <a:avLst/>
          </a:prstGeom>
          <a:noFill/>
        </p:spPr>
      </p:pic>
      <p:sp>
        <p:nvSpPr>
          <p:cNvPr id="3103" name="Rectangle 31"/>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fontAlgn="auto">
              <a:spcBef>
                <a:spcPts val="0"/>
              </a:spcBef>
              <a:spcAft>
                <a:spcPts val="0"/>
              </a:spcAft>
            </a:pPr>
            <a:endParaRPr lang="en-US" sz="1800">
              <a:solidFill>
                <a:srgbClr val="808080"/>
              </a:solidFill>
              <a:latin typeface="Arial"/>
            </a:endParaRPr>
          </a:p>
        </p:txBody>
      </p:sp>
      <p:sp>
        <p:nvSpPr>
          <p:cNvPr id="3104" name="Freeform 32"/>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fontAlgn="auto">
              <a:spcBef>
                <a:spcPts val="0"/>
              </a:spcBef>
              <a:spcAft>
                <a:spcPts val="0"/>
              </a:spcAft>
            </a:pPr>
            <a:endParaRPr lang="en-US" sz="1800">
              <a:solidFill>
                <a:srgbClr val="808080"/>
              </a:solidFill>
              <a:latin typeface="Arial"/>
            </a:endParaRPr>
          </a:p>
        </p:txBody>
      </p:sp>
      <p:sp>
        <p:nvSpPr>
          <p:cNvPr id="3105" name="Freeform 33"/>
          <p:cNvSpPr>
            <a:spLocks/>
          </p:cNvSpPr>
          <p:nvPr/>
        </p:nvSpPr>
        <p:spPr bwMode="invGray">
          <a:xfrm>
            <a:off x="-6350" y="2379663"/>
            <a:ext cx="2139950" cy="455612"/>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pPr>
            <a:endParaRPr lang="en-US" sz="1800">
              <a:solidFill>
                <a:srgbClr val="808080"/>
              </a:solidFill>
              <a:latin typeface="Arial"/>
            </a:endParaRP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0800"/>
            <a:ext cx="2133600" cy="320675"/>
          </a:xfrm>
        </p:spPr>
        <p:txBody>
          <a:bodyPr/>
          <a:lstStyle>
            <a:lvl1pPr>
              <a:defRPr>
                <a:solidFill>
                  <a:schemeClr val="bg1"/>
                </a:solidFill>
              </a:defRPr>
            </a:lvl1pPr>
          </a:lstStyle>
          <a:p>
            <a:fld id="{868495E6-8C67-40D6-B937-455BC237A0BE}" type="datetimeFigureOut">
              <a:rPr lang="en-US" smtClean="0">
                <a:solidFill>
                  <a:srgbClr val="FFFFFF"/>
                </a:solidFill>
              </a:rPr>
              <a:pPr/>
              <a:t>7/17/2014</a:t>
            </a:fld>
            <a:endParaRPr lang="en-US">
              <a:solidFill>
                <a:srgbClr val="FFFFFF"/>
              </a:solidFill>
            </a:endParaRPr>
          </a:p>
        </p:txBody>
      </p:sp>
      <p:sp>
        <p:nvSpPr>
          <p:cNvPr id="3077" name="Rectangle 5"/>
          <p:cNvSpPr>
            <a:spLocks noGrp="1" noChangeArrowheads="1"/>
          </p:cNvSpPr>
          <p:nvPr>
            <p:ph type="ftr" sz="quarter" idx="3"/>
          </p:nvPr>
        </p:nvSpPr>
        <p:spPr>
          <a:xfrm>
            <a:off x="3124200" y="6400800"/>
            <a:ext cx="2895600" cy="320675"/>
          </a:xfrm>
        </p:spPr>
        <p:txBody>
          <a:bodyPr/>
          <a:lstStyle>
            <a:lvl1pPr>
              <a:defRPr>
                <a:solidFill>
                  <a:schemeClr val="bg1"/>
                </a:solidFill>
              </a:defRPr>
            </a:lvl1pPr>
          </a:lstStyle>
          <a:p>
            <a:endParaRPr lang="en-US">
              <a:solidFill>
                <a:srgbClr val="FFFFFF"/>
              </a:solidFill>
            </a:endParaRPr>
          </a:p>
        </p:txBody>
      </p:sp>
      <p:sp>
        <p:nvSpPr>
          <p:cNvPr id="3078" name="Rectangle 6"/>
          <p:cNvSpPr>
            <a:spLocks noGrp="1" noChangeArrowheads="1"/>
          </p:cNvSpPr>
          <p:nvPr>
            <p:ph type="sldNum" sz="quarter" idx="4"/>
          </p:nvPr>
        </p:nvSpPr>
        <p:spPr>
          <a:xfrm>
            <a:off x="6553200" y="6400800"/>
            <a:ext cx="2133600" cy="320675"/>
          </a:xfrm>
        </p:spPr>
        <p:txBody>
          <a:bodyPr/>
          <a:lstStyle>
            <a:lvl1pPr>
              <a:defRPr>
                <a:solidFill>
                  <a:schemeClr val="bg1"/>
                </a:solidFill>
              </a:defRPr>
            </a:lvl1pPr>
          </a:lstStyle>
          <a:p>
            <a:fld id="{868038F7-68A8-4C5B-9332-925B488892DC}" type="slidenum">
              <a:rPr lang="en-US" smtClean="0">
                <a:solidFill>
                  <a:srgbClr val="FFFFFF"/>
                </a:solidFill>
              </a:rPr>
              <a:pPr/>
              <a:t>‹#›</a:t>
            </a:fld>
            <a:endParaRPr lang="en-US">
              <a:solidFill>
                <a:srgbClr val="FFFFFF"/>
              </a:solidFill>
            </a:endParaRPr>
          </a:p>
        </p:txBody>
      </p:sp>
      <p:pic>
        <p:nvPicPr>
          <p:cNvPr id="13" name="Picture 12" descr="EXTLOGOblueblk.GIF"/>
          <p:cNvPicPr>
            <a:picLocks noChangeAspect="1"/>
          </p:cNvPicPr>
          <p:nvPr userDrawn="1"/>
        </p:nvPicPr>
        <p:blipFill>
          <a:blip r:embed="rId3"/>
          <a:stretch>
            <a:fillRect/>
          </a:stretch>
        </p:blipFill>
        <p:spPr>
          <a:xfrm>
            <a:off x="304800" y="1676400"/>
            <a:ext cx="1905000" cy="519545"/>
          </a:xfrm>
          <a:prstGeom prst="rect">
            <a:avLst/>
          </a:prstGeom>
        </p:spPr>
      </p:pic>
    </p:spTree>
    <p:extLst>
      <p:ext uri="{BB962C8B-B14F-4D97-AF65-F5344CB8AC3E}">
        <p14:creationId xmlns:p14="http://schemas.microsoft.com/office/powerpoint/2010/main" val="2603625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652996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8017928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941875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933683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4135153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325984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08558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A668A078-ED84-4850-9EFA-D7A5CBC0A7CB}"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477650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3289131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4819663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8593897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US">
              <a:solidFill>
                <a:srgbClr val="808080"/>
              </a:solidFill>
            </a:endParaRPr>
          </a:p>
        </p:txBody>
      </p:sp>
      <p:sp>
        <p:nvSpPr>
          <p:cNvPr id="6" name="Date Placeholder 13"/>
          <p:cNvSpPr>
            <a:spLocks noGrp="1"/>
          </p:cNvSpPr>
          <p:nvPr>
            <p:ph type="dt" sz="half" idx="11"/>
          </p:nvPr>
        </p:nvSpPr>
        <p:spPr/>
        <p:txBody>
          <a:bodyPr/>
          <a:lstStyle>
            <a:lvl1pPr>
              <a:defRPr/>
            </a:lvl1pPr>
          </a:lstStyle>
          <a:p>
            <a:pPr>
              <a:defRPr/>
            </a:pPr>
            <a:endParaRPr lang="en-US" dirty="0">
              <a:solidFill>
                <a:srgbClr val="808080"/>
              </a:solidFill>
            </a:endParaRPr>
          </a:p>
        </p:txBody>
      </p:sp>
      <p:sp>
        <p:nvSpPr>
          <p:cNvPr id="7" name="Slide Number Placeholder 22"/>
          <p:cNvSpPr>
            <a:spLocks noGrp="1"/>
          </p:cNvSpPr>
          <p:nvPr>
            <p:ph type="sldNum" sz="quarter" idx="12"/>
          </p:nvPr>
        </p:nvSpPr>
        <p:spPr/>
        <p:txBody>
          <a:bodyPr/>
          <a:lstStyle>
            <a:lvl1pPr>
              <a:defRPr/>
            </a:lvl1pPr>
          </a:lstStyle>
          <a:p>
            <a:pPr>
              <a:defRPr/>
            </a:pPr>
            <a:fld id="{2B09D3A3-A302-40D6-A474-71872DF09BB1}" type="slidenum">
              <a:rPr lang="en-US">
                <a:solidFill>
                  <a:srgbClr val="808080"/>
                </a:solidFill>
              </a:rPr>
              <a:pPr>
                <a:defRPr/>
              </a:pPr>
              <a:t>‹#›</a:t>
            </a:fld>
            <a:endParaRPr lang="en-US">
              <a:solidFill>
                <a:srgbClr val="808080"/>
              </a:solidFill>
            </a:endParaRPr>
          </a:p>
        </p:txBody>
      </p:sp>
      <p:pic>
        <p:nvPicPr>
          <p:cNvPr id="8" name="Picture 7" descr="EXTLOGOblueblk.GIF"/>
          <p:cNvPicPr>
            <a:picLocks noChangeAspect="1"/>
          </p:cNvPicPr>
          <p:nvPr userDrawn="1"/>
        </p:nvPicPr>
        <p:blipFill>
          <a:blip r:embed="rId2"/>
          <a:stretch>
            <a:fillRect/>
          </a:stretch>
        </p:blipFill>
        <p:spPr>
          <a:xfrm>
            <a:off x="457200" y="6248400"/>
            <a:ext cx="1571625" cy="428625"/>
          </a:xfrm>
          <a:prstGeom prst="rect">
            <a:avLst/>
          </a:prstGeom>
        </p:spPr>
      </p:pic>
    </p:spTree>
    <p:extLst>
      <p:ext uri="{BB962C8B-B14F-4D97-AF65-F5344CB8AC3E}">
        <p14:creationId xmlns:p14="http://schemas.microsoft.com/office/powerpoint/2010/main" val="1316788534"/>
      </p:ext>
    </p:extLst>
  </p:cSld>
  <p:clrMapOvr>
    <a:masterClrMapping/>
  </p:clrMapOvr>
  <p:transition spd="slow"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2" name="Picture 30" descr="j0341439"/>
          <p:cNvPicPr>
            <a:picLocks noChangeAspect="1" noChangeArrowheads="1"/>
          </p:cNvPicPr>
          <p:nvPr/>
        </p:nvPicPr>
        <p:blipFill>
          <a:blip r:embed="rId2"/>
          <a:srcRect b="19832"/>
          <a:stretch>
            <a:fillRect/>
          </a:stretch>
        </p:blipFill>
        <p:spPr bwMode="ltGray">
          <a:xfrm>
            <a:off x="0" y="1744663"/>
            <a:ext cx="9144000" cy="5127625"/>
          </a:xfrm>
          <a:prstGeom prst="rect">
            <a:avLst/>
          </a:prstGeom>
          <a:noFill/>
        </p:spPr>
      </p:pic>
      <p:sp>
        <p:nvSpPr>
          <p:cNvPr id="3103" name="Rectangle 31"/>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fontAlgn="auto">
              <a:spcBef>
                <a:spcPts val="0"/>
              </a:spcBef>
              <a:spcAft>
                <a:spcPts val="0"/>
              </a:spcAft>
            </a:pPr>
            <a:endParaRPr lang="en-US" sz="1800">
              <a:solidFill>
                <a:srgbClr val="808080"/>
              </a:solidFill>
              <a:latin typeface="Arial"/>
            </a:endParaRPr>
          </a:p>
        </p:txBody>
      </p:sp>
      <p:sp>
        <p:nvSpPr>
          <p:cNvPr id="3104" name="Freeform 32"/>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fontAlgn="auto">
              <a:spcBef>
                <a:spcPts val="0"/>
              </a:spcBef>
              <a:spcAft>
                <a:spcPts val="0"/>
              </a:spcAft>
            </a:pPr>
            <a:endParaRPr lang="en-US" sz="1800">
              <a:solidFill>
                <a:srgbClr val="808080"/>
              </a:solidFill>
              <a:latin typeface="Arial"/>
            </a:endParaRPr>
          </a:p>
        </p:txBody>
      </p:sp>
      <p:sp>
        <p:nvSpPr>
          <p:cNvPr id="3105" name="Freeform 33"/>
          <p:cNvSpPr>
            <a:spLocks/>
          </p:cNvSpPr>
          <p:nvPr/>
        </p:nvSpPr>
        <p:spPr bwMode="invGray">
          <a:xfrm>
            <a:off x="-6350" y="2379663"/>
            <a:ext cx="2139950" cy="455612"/>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pPr>
            <a:endParaRPr lang="en-US" sz="1800">
              <a:solidFill>
                <a:srgbClr val="808080"/>
              </a:solidFill>
              <a:latin typeface="Arial"/>
            </a:endParaRP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0800"/>
            <a:ext cx="2133600" cy="320675"/>
          </a:xfrm>
        </p:spPr>
        <p:txBody>
          <a:bodyPr/>
          <a:lstStyle>
            <a:lvl1pPr>
              <a:defRPr>
                <a:solidFill>
                  <a:schemeClr val="bg1"/>
                </a:solidFill>
              </a:defRPr>
            </a:lvl1pPr>
          </a:lstStyle>
          <a:p>
            <a:fld id="{868495E6-8C67-40D6-B937-455BC237A0BE}" type="datetimeFigureOut">
              <a:rPr lang="en-US" smtClean="0">
                <a:solidFill>
                  <a:srgbClr val="FFFFFF"/>
                </a:solidFill>
              </a:rPr>
              <a:pPr/>
              <a:t>7/17/2014</a:t>
            </a:fld>
            <a:endParaRPr lang="en-US">
              <a:solidFill>
                <a:srgbClr val="FFFFFF"/>
              </a:solidFill>
            </a:endParaRPr>
          </a:p>
        </p:txBody>
      </p:sp>
      <p:sp>
        <p:nvSpPr>
          <p:cNvPr id="3077" name="Rectangle 5"/>
          <p:cNvSpPr>
            <a:spLocks noGrp="1" noChangeArrowheads="1"/>
          </p:cNvSpPr>
          <p:nvPr>
            <p:ph type="ftr" sz="quarter" idx="3"/>
          </p:nvPr>
        </p:nvSpPr>
        <p:spPr>
          <a:xfrm>
            <a:off x="3124200" y="6400800"/>
            <a:ext cx="2895600" cy="320675"/>
          </a:xfrm>
        </p:spPr>
        <p:txBody>
          <a:bodyPr/>
          <a:lstStyle>
            <a:lvl1pPr>
              <a:defRPr>
                <a:solidFill>
                  <a:schemeClr val="bg1"/>
                </a:solidFill>
              </a:defRPr>
            </a:lvl1pPr>
          </a:lstStyle>
          <a:p>
            <a:endParaRPr lang="en-US">
              <a:solidFill>
                <a:srgbClr val="FFFFFF"/>
              </a:solidFill>
            </a:endParaRPr>
          </a:p>
        </p:txBody>
      </p:sp>
      <p:sp>
        <p:nvSpPr>
          <p:cNvPr id="3078" name="Rectangle 6"/>
          <p:cNvSpPr>
            <a:spLocks noGrp="1" noChangeArrowheads="1"/>
          </p:cNvSpPr>
          <p:nvPr>
            <p:ph type="sldNum" sz="quarter" idx="4"/>
          </p:nvPr>
        </p:nvSpPr>
        <p:spPr>
          <a:xfrm>
            <a:off x="6553200" y="6400800"/>
            <a:ext cx="2133600" cy="320675"/>
          </a:xfrm>
        </p:spPr>
        <p:txBody>
          <a:bodyPr/>
          <a:lstStyle>
            <a:lvl1pPr>
              <a:defRPr>
                <a:solidFill>
                  <a:schemeClr val="bg1"/>
                </a:solidFill>
              </a:defRPr>
            </a:lvl1pPr>
          </a:lstStyle>
          <a:p>
            <a:fld id="{868038F7-68A8-4C5B-9332-925B488892DC}" type="slidenum">
              <a:rPr lang="en-US" smtClean="0">
                <a:solidFill>
                  <a:srgbClr val="FFFFFF"/>
                </a:solidFill>
              </a:rPr>
              <a:pPr/>
              <a:t>‹#›</a:t>
            </a:fld>
            <a:endParaRPr lang="en-US">
              <a:solidFill>
                <a:srgbClr val="FFFFFF"/>
              </a:solidFill>
            </a:endParaRPr>
          </a:p>
        </p:txBody>
      </p:sp>
      <p:pic>
        <p:nvPicPr>
          <p:cNvPr id="13" name="Picture 12" descr="EXTLOGOblueblk.GIF"/>
          <p:cNvPicPr>
            <a:picLocks noChangeAspect="1"/>
          </p:cNvPicPr>
          <p:nvPr userDrawn="1"/>
        </p:nvPicPr>
        <p:blipFill>
          <a:blip r:embed="rId3"/>
          <a:stretch>
            <a:fillRect/>
          </a:stretch>
        </p:blipFill>
        <p:spPr>
          <a:xfrm>
            <a:off x="304800" y="1676400"/>
            <a:ext cx="1905000" cy="519545"/>
          </a:xfrm>
          <a:prstGeom prst="rect">
            <a:avLst/>
          </a:prstGeom>
        </p:spPr>
      </p:pic>
    </p:spTree>
    <p:extLst>
      <p:ext uri="{BB962C8B-B14F-4D97-AF65-F5344CB8AC3E}">
        <p14:creationId xmlns:p14="http://schemas.microsoft.com/office/powerpoint/2010/main" val="30935188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2000945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0768173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3702285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37141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AC5DF521-A8A1-4037-869C-78967681176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954343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9264729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6276852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031621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0478942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8209352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5911117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US">
              <a:solidFill>
                <a:srgbClr val="808080"/>
              </a:solidFill>
            </a:endParaRPr>
          </a:p>
        </p:txBody>
      </p:sp>
      <p:sp>
        <p:nvSpPr>
          <p:cNvPr id="6" name="Date Placeholder 13"/>
          <p:cNvSpPr>
            <a:spLocks noGrp="1"/>
          </p:cNvSpPr>
          <p:nvPr>
            <p:ph type="dt" sz="half" idx="11"/>
          </p:nvPr>
        </p:nvSpPr>
        <p:spPr/>
        <p:txBody>
          <a:bodyPr/>
          <a:lstStyle>
            <a:lvl1pPr>
              <a:defRPr/>
            </a:lvl1pPr>
          </a:lstStyle>
          <a:p>
            <a:pPr>
              <a:defRPr/>
            </a:pPr>
            <a:endParaRPr lang="en-US" dirty="0">
              <a:solidFill>
                <a:srgbClr val="808080"/>
              </a:solidFill>
            </a:endParaRPr>
          </a:p>
        </p:txBody>
      </p:sp>
      <p:sp>
        <p:nvSpPr>
          <p:cNvPr id="7" name="Slide Number Placeholder 22"/>
          <p:cNvSpPr>
            <a:spLocks noGrp="1"/>
          </p:cNvSpPr>
          <p:nvPr>
            <p:ph type="sldNum" sz="quarter" idx="12"/>
          </p:nvPr>
        </p:nvSpPr>
        <p:spPr/>
        <p:txBody>
          <a:bodyPr/>
          <a:lstStyle>
            <a:lvl1pPr>
              <a:defRPr/>
            </a:lvl1pPr>
          </a:lstStyle>
          <a:p>
            <a:pPr>
              <a:defRPr/>
            </a:pPr>
            <a:fld id="{2B09D3A3-A302-40D6-A474-71872DF09BB1}" type="slidenum">
              <a:rPr lang="en-US">
                <a:solidFill>
                  <a:srgbClr val="808080"/>
                </a:solidFill>
              </a:rPr>
              <a:pPr>
                <a:defRPr/>
              </a:pPr>
              <a:t>‹#›</a:t>
            </a:fld>
            <a:endParaRPr lang="en-US">
              <a:solidFill>
                <a:srgbClr val="808080"/>
              </a:solidFill>
            </a:endParaRPr>
          </a:p>
        </p:txBody>
      </p:sp>
      <p:pic>
        <p:nvPicPr>
          <p:cNvPr id="8" name="Picture 7" descr="EXTLOGOblueblk.GIF"/>
          <p:cNvPicPr>
            <a:picLocks noChangeAspect="1"/>
          </p:cNvPicPr>
          <p:nvPr userDrawn="1"/>
        </p:nvPicPr>
        <p:blipFill>
          <a:blip r:embed="rId2"/>
          <a:stretch>
            <a:fillRect/>
          </a:stretch>
        </p:blipFill>
        <p:spPr>
          <a:xfrm>
            <a:off x="457200" y="6248400"/>
            <a:ext cx="1571625" cy="428625"/>
          </a:xfrm>
          <a:prstGeom prst="rect">
            <a:avLst/>
          </a:prstGeom>
        </p:spPr>
      </p:pic>
    </p:spTree>
    <p:extLst>
      <p:ext uri="{BB962C8B-B14F-4D97-AF65-F5344CB8AC3E}">
        <p14:creationId xmlns:p14="http://schemas.microsoft.com/office/powerpoint/2010/main" val="2677349916"/>
      </p:ext>
    </p:extLst>
  </p:cSld>
  <p:clrMapOvr>
    <a:masterClrMapping/>
  </p:clrMapOvr>
  <p:transition spd="slow"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2" name="Picture 30" descr="j0341439"/>
          <p:cNvPicPr>
            <a:picLocks noChangeAspect="1" noChangeArrowheads="1"/>
          </p:cNvPicPr>
          <p:nvPr/>
        </p:nvPicPr>
        <p:blipFill>
          <a:blip r:embed="rId2"/>
          <a:srcRect b="19832"/>
          <a:stretch>
            <a:fillRect/>
          </a:stretch>
        </p:blipFill>
        <p:spPr bwMode="ltGray">
          <a:xfrm>
            <a:off x="0" y="1744663"/>
            <a:ext cx="9144000" cy="5127625"/>
          </a:xfrm>
          <a:prstGeom prst="rect">
            <a:avLst/>
          </a:prstGeom>
          <a:noFill/>
        </p:spPr>
      </p:pic>
      <p:sp>
        <p:nvSpPr>
          <p:cNvPr id="3103" name="Rectangle 31"/>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fontAlgn="auto">
              <a:spcBef>
                <a:spcPts val="0"/>
              </a:spcBef>
              <a:spcAft>
                <a:spcPts val="0"/>
              </a:spcAft>
            </a:pPr>
            <a:endParaRPr lang="en-US" sz="1800">
              <a:solidFill>
                <a:srgbClr val="808080"/>
              </a:solidFill>
              <a:latin typeface="Arial"/>
            </a:endParaRPr>
          </a:p>
        </p:txBody>
      </p:sp>
      <p:sp>
        <p:nvSpPr>
          <p:cNvPr id="3104" name="Freeform 32"/>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fontAlgn="auto">
              <a:spcBef>
                <a:spcPts val="0"/>
              </a:spcBef>
              <a:spcAft>
                <a:spcPts val="0"/>
              </a:spcAft>
            </a:pPr>
            <a:endParaRPr lang="en-US" sz="1800">
              <a:solidFill>
                <a:srgbClr val="808080"/>
              </a:solidFill>
              <a:latin typeface="Arial"/>
            </a:endParaRPr>
          </a:p>
        </p:txBody>
      </p:sp>
      <p:sp>
        <p:nvSpPr>
          <p:cNvPr id="3105" name="Freeform 33"/>
          <p:cNvSpPr>
            <a:spLocks/>
          </p:cNvSpPr>
          <p:nvPr/>
        </p:nvSpPr>
        <p:spPr bwMode="invGray">
          <a:xfrm>
            <a:off x="-6350" y="2379663"/>
            <a:ext cx="2139950" cy="455612"/>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pPr>
            <a:endParaRPr lang="en-US" sz="1800">
              <a:solidFill>
                <a:srgbClr val="808080"/>
              </a:solidFill>
              <a:latin typeface="Arial"/>
            </a:endParaRP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0800"/>
            <a:ext cx="2133600" cy="320675"/>
          </a:xfrm>
        </p:spPr>
        <p:txBody>
          <a:bodyPr/>
          <a:lstStyle>
            <a:lvl1pPr>
              <a:defRPr>
                <a:solidFill>
                  <a:schemeClr val="bg1"/>
                </a:solidFill>
              </a:defRPr>
            </a:lvl1pPr>
          </a:lstStyle>
          <a:p>
            <a:fld id="{868495E6-8C67-40D6-B937-455BC237A0BE}" type="datetimeFigureOut">
              <a:rPr lang="en-US" smtClean="0">
                <a:solidFill>
                  <a:srgbClr val="FFFFFF"/>
                </a:solidFill>
              </a:rPr>
              <a:pPr/>
              <a:t>7/17/2014</a:t>
            </a:fld>
            <a:endParaRPr lang="en-US">
              <a:solidFill>
                <a:srgbClr val="FFFFFF"/>
              </a:solidFill>
            </a:endParaRPr>
          </a:p>
        </p:txBody>
      </p:sp>
      <p:sp>
        <p:nvSpPr>
          <p:cNvPr id="3077" name="Rectangle 5"/>
          <p:cNvSpPr>
            <a:spLocks noGrp="1" noChangeArrowheads="1"/>
          </p:cNvSpPr>
          <p:nvPr>
            <p:ph type="ftr" sz="quarter" idx="3"/>
          </p:nvPr>
        </p:nvSpPr>
        <p:spPr>
          <a:xfrm>
            <a:off x="3124200" y="6400800"/>
            <a:ext cx="2895600" cy="320675"/>
          </a:xfrm>
        </p:spPr>
        <p:txBody>
          <a:bodyPr/>
          <a:lstStyle>
            <a:lvl1pPr>
              <a:defRPr>
                <a:solidFill>
                  <a:schemeClr val="bg1"/>
                </a:solidFill>
              </a:defRPr>
            </a:lvl1pPr>
          </a:lstStyle>
          <a:p>
            <a:endParaRPr lang="en-US">
              <a:solidFill>
                <a:srgbClr val="FFFFFF"/>
              </a:solidFill>
            </a:endParaRPr>
          </a:p>
        </p:txBody>
      </p:sp>
      <p:sp>
        <p:nvSpPr>
          <p:cNvPr id="3078" name="Rectangle 6"/>
          <p:cNvSpPr>
            <a:spLocks noGrp="1" noChangeArrowheads="1"/>
          </p:cNvSpPr>
          <p:nvPr>
            <p:ph type="sldNum" sz="quarter" idx="4"/>
          </p:nvPr>
        </p:nvSpPr>
        <p:spPr>
          <a:xfrm>
            <a:off x="6553200" y="6400800"/>
            <a:ext cx="2133600" cy="320675"/>
          </a:xfrm>
        </p:spPr>
        <p:txBody>
          <a:bodyPr/>
          <a:lstStyle>
            <a:lvl1pPr>
              <a:defRPr>
                <a:solidFill>
                  <a:schemeClr val="bg1"/>
                </a:solidFill>
              </a:defRPr>
            </a:lvl1pPr>
          </a:lstStyle>
          <a:p>
            <a:fld id="{868038F7-68A8-4C5B-9332-925B488892DC}" type="slidenum">
              <a:rPr lang="en-US" smtClean="0">
                <a:solidFill>
                  <a:srgbClr val="FFFFFF"/>
                </a:solidFill>
              </a:rPr>
              <a:pPr/>
              <a:t>‹#›</a:t>
            </a:fld>
            <a:endParaRPr lang="en-US">
              <a:solidFill>
                <a:srgbClr val="FFFFFF"/>
              </a:solidFill>
            </a:endParaRPr>
          </a:p>
        </p:txBody>
      </p:sp>
      <p:pic>
        <p:nvPicPr>
          <p:cNvPr id="13" name="Picture 12" descr="EXTLOGOblueblk.GIF"/>
          <p:cNvPicPr>
            <a:picLocks noChangeAspect="1"/>
          </p:cNvPicPr>
          <p:nvPr userDrawn="1"/>
        </p:nvPicPr>
        <p:blipFill>
          <a:blip r:embed="rId3"/>
          <a:stretch>
            <a:fillRect/>
          </a:stretch>
        </p:blipFill>
        <p:spPr>
          <a:xfrm>
            <a:off x="304800" y="1676400"/>
            <a:ext cx="1905000" cy="519545"/>
          </a:xfrm>
          <a:prstGeom prst="rect">
            <a:avLst/>
          </a:prstGeom>
        </p:spPr>
      </p:pic>
    </p:spTree>
    <p:extLst>
      <p:ext uri="{BB962C8B-B14F-4D97-AF65-F5344CB8AC3E}">
        <p14:creationId xmlns:p14="http://schemas.microsoft.com/office/powerpoint/2010/main" val="11694339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35510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2FC637A-8891-47E7-9053-7696104EA3B8}"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7574537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4921032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27614881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7388317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2858627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9338655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996612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9575592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1525996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868495E6-8C67-40D6-B937-455BC237A0BE}" type="datetimeFigureOut">
              <a:rPr lang="en-US" smtClean="0">
                <a:solidFill>
                  <a:srgbClr val="808080"/>
                </a:solidFill>
              </a:rPr>
              <a:pPr/>
              <a:t>7/17/2014</a:t>
            </a:fld>
            <a:endParaRPr lang="en-US">
              <a:solidFill>
                <a:srgbClr val="808080"/>
              </a:solidFill>
            </a:endParaRPr>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868038F7-68A8-4C5B-9332-925B488892DC}" type="slidenum">
              <a:rPr lang="en-US" smtClean="0">
                <a:solidFill>
                  <a:srgbClr val="808080"/>
                </a:solidFill>
              </a:rPr>
              <a:pPr/>
              <a:t>‹#›</a:t>
            </a:fld>
            <a:endParaRPr lang="en-US">
              <a:solidFill>
                <a:srgbClr val="808080"/>
              </a:solidFill>
            </a:endParaRPr>
          </a:p>
        </p:txBody>
      </p:sp>
    </p:spTree>
    <p:extLst>
      <p:ext uri="{BB962C8B-B14F-4D97-AF65-F5344CB8AC3E}">
        <p14:creationId xmlns:p14="http://schemas.microsoft.com/office/powerpoint/2010/main" val="363470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B807C8B-31DF-49FD-85AB-F8D119FFC0DB}"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US">
              <a:solidFill>
                <a:srgbClr val="808080"/>
              </a:solidFill>
            </a:endParaRPr>
          </a:p>
        </p:txBody>
      </p:sp>
      <p:sp>
        <p:nvSpPr>
          <p:cNvPr id="6" name="Date Placeholder 13"/>
          <p:cNvSpPr>
            <a:spLocks noGrp="1"/>
          </p:cNvSpPr>
          <p:nvPr>
            <p:ph type="dt" sz="half" idx="11"/>
          </p:nvPr>
        </p:nvSpPr>
        <p:spPr/>
        <p:txBody>
          <a:bodyPr/>
          <a:lstStyle>
            <a:lvl1pPr>
              <a:defRPr/>
            </a:lvl1pPr>
          </a:lstStyle>
          <a:p>
            <a:pPr>
              <a:defRPr/>
            </a:pPr>
            <a:endParaRPr lang="en-US" dirty="0">
              <a:solidFill>
                <a:srgbClr val="808080"/>
              </a:solidFill>
            </a:endParaRPr>
          </a:p>
        </p:txBody>
      </p:sp>
      <p:sp>
        <p:nvSpPr>
          <p:cNvPr id="7" name="Slide Number Placeholder 22"/>
          <p:cNvSpPr>
            <a:spLocks noGrp="1"/>
          </p:cNvSpPr>
          <p:nvPr>
            <p:ph type="sldNum" sz="quarter" idx="12"/>
          </p:nvPr>
        </p:nvSpPr>
        <p:spPr/>
        <p:txBody>
          <a:bodyPr/>
          <a:lstStyle>
            <a:lvl1pPr>
              <a:defRPr/>
            </a:lvl1pPr>
          </a:lstStyle>
          <a:p>
            <a:pPr>
              <a:defRPr/>
            </a:pPr>
            <a:fld id="{2B09D3A3-A302-40D6-A474-71872DF09BB1}" type="slidenum">
              <a:rPr lang="en-US">
                <a:solidFill>
                  <a:srgbClr val="808080"/>
                </a:solidFill>
              </a:rPr>
              <a:pPr>
                <a:defRPr/>
              </a:pPr>
              <a:t>‹#›</a:t>
            </a:fld>
            <a:endParaRPr lang="en-US">
              <a:solidFill>
                <a:srgbClr val="808080"/>
              </a:solidFill>
            </a:endParaRPr>
          </a:p>
        </p:txBody>
      </p:sp>
      <p:pic>
        <p:nvPicPr>
          <p:cNvPr id="8" name="Picture 7" descr="EXTLOGOblueblk.GIF"/>
          <p:cNvPicPr>
            <a:picLocks noChangeAspect="1"/>
          </p:cNvPicPr>
          <p:nvPr userDrawn="1"/>
        </p:nvPicPr>
        <p:blipFill>
          <a:blip r:embed="rId2"/>
          <a:stretch>
            <a:fillRect/>
          </a:stretch>
        </p:blipFill>
        <p:spPr>
          <a:xfrm>
            <a:off x="457200" y="6248400"/>
            <a:ext cx="1571625" cy="428625"/>
          </a:xfrm>
          <a:prstGeom prst="rect">
            <a:avLst/>
          </a:prstGeom>
        </p:spPr>
      </p:pic>
    </p:spTree>
    <p:extLst>
      <p:ext uri="{BB962C8B-B14F-4D97-AF65-F5344CB8AC3E}">
        <p14:creationId xmlns:p14="http://schemas.microsoft.com/office/powerpoint/2010/main" val="1300704667"/>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oleObject" Target="../embeddings/oleObject2.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oleObject" Target="../embeddings/oleObject1.bin"/><Relationship Id="rId20" Type="http://schemas.openxmlformats.org/officeDocument/2006/relationships/image" Target="../media/image3.gi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vmlDrawing" Target="../drawings/vmlDrawing1.v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oleObject" Target="../embeddings/oleObject4.bin"/><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png"/><Relationship Id="rId2" Type="http://schemas.openxmlformats.org/officeDocument/2006/relationships/slideLayout" Target="../slideLayouts/slideLayout27.xml"/><Relationship Id="rId16" Type="http://schemas.openxmlformats.org/officeDocument/2006/relationships/oleObject" Target="../embeddings/oleObject3.bin"/><Relationship Id="rId20" Type="http://schemas.openxmlformats.org/officeDocument/2006/relationships/image" Target="../media/image3.gi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vmlDrawing" Target="../drawings/vmlDrawing2.vml"/><Relationship Id="rId10" Type="http://schemas.openxmlformats.org/officeDocument/2006/relationships/slideLayout" Target="../slideLayouts/slideLayout35.xml"/><Relationship Id="rId19"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oleObject" Target="../embeddings/oleObject6.bin"/><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png"/><Relationship Id="rId2" Type="http://schemas.openxmlformats.org/officeDocument/2006/relationships/slideLayout" Target="../slideLayouts/slideLayout40.xml"/><Relationship Id="rId16" Type="http://schemas.openxmlformats.org/officeDocument/2006/relationships/oleObject" Target="../embeddings/oleObject5.bin"/><Relationship Id="rId20" Type="http://schemas.openxmlformats.org/officeDocument/2006/relationships/image" Target="../media/image3.gi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vmlDrawing" Target="../drawings/vmlDrawing3.vml"/><Relationship Id="rId10" Type="http://schemas.openxmlformats.org/officeDocument/2006/relationships/slideLayout" Target="../slideLayouts/slideLayout48.xml"/><Relationship Id="rId19" Type="http://schemas.openxmlformats.org/officeDocument/2006/relationships/image" Target="../media/image2.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oleObject" Target="../embeddings/oleObject8.bin"/><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png"/><Relationship Id="rId2" Type="http://schemas.openxmlformats.org/officeDocument/2006/relationships/slideLayout" Target="../slideLayouts/slideLayout53.xml"/><Relationship Id="rId16" Type="http://schemas.openxmlformats.org/officeDocument/2006/relationships/oleObject" Target="../embeddings/oleObject7.bin"/><Relationship Id="rId20" Type="http://schemas.openxmlformats.org/officeDocument/2006/relationships/image" Target="../media/image3.gif"/><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vmlDrawing" Target="../drawings/vmlDrawing4.vml"/><Relationship Id="rId10" Type="http://schemas.openxmlformats.org/officeDocument/2006/relationships/slideLayout" Target="../slideLayouts/slideLayout61.xml"/><Relationship Id="rId19" Type="http://schemas.openxmlformats.org/officeDocument/2006/relationships/image" Target="../media/image2.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oleObject" Target="../embeddings/oleObject10.bin"/><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image" Target="../media/image1.png"/><Relationship Id="rId2" Type="http://schemas.openxmlformats.org/officeDocument/2006/relationships/slideLayout" Target="../slideLayouts/slideLayout66.xml"/><Relationship Id="rId16" Type="http://schemas.openxmlformats.org/officeDocument/2006/relationships/oleObject" Target="../embeddings/oleObject9.bin"/><Relationship Id="rId20" Type="http://schemas.openxmlformats.org/officeDocument/2006/relationships/image" Target="../media/image3.gif"/><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vmlDrawing" Target="../drawings/vmlDrawing5.vml"/><Relationship Id="rId10" Type="http://schemas.openxmlformats.org/officeDocument/2006/relationships/slideLayout" Target="../slideLayouts/slideLayout74.xml"/><Relationship Id="rId19" Type="http://schemas.openxmlformats.org/officeDocument/2006/relationships/image" Target="../media/image2.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oleObject" Target="../embeddings/oleObject12.bin"/><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1.png"/><Relationship Id="rId2" Type="http://schemas.openxmlformats.org/officeDocument/2006/relationships/slideLayout" Target="../slideLayouts/slideLayout79.xml"/><Relationship Id="rId16" Type="http://schemas.openxmlformats.org/officeDocument/2006/relationships/oleObject" Target="../embeddings/oleObject11.bin"/><Relationship Id="rId20" Type="http://schemas.openxmlformats.org/officeDocument/2006/relationships/image" Target="../media/image3.gi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vmlDrawing" Target="../drawings/vmlDrawing6.vml"/><Relationship Id="rId10" Type="http://schemas.openxmlformats.org/officeDocument/2006/relationships/slideLayout" Target="../slideLayouts/slideLayout87.xml"/><Relationship Id="rId19" Type="http://schemas.openxmlformats.org/officeDocument/2006/relationships/image" Target="../media/image2.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p>
        </p:txBody>
      </p:sp>
      <p:sp>
        <p:nvSpPr>
          <p:cNvPr id="645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a:p>
        </p:txBody>
      </p:sp>
      <p:sp>
        <p:nvSpPr>
          <p:cNvPr id="64520" name="Rectangle 8"/>
          <p:cNvSpPr>
            <a:spLocks noChangeArrowheads="1"/>
          </p:cNvSpPr>
          <p:nvPr/>
        </p:nvSpPr>
        <p:spPr bwMode="gray">
          <a:xfrm>
            <a:off x="381000" y="15240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1033" name="Rectangle 9"/>
          <p:cNvSpPr>
            <a:spLocks noGrp="1" noChangeArrowheads="1"/>
          </p:cNvSpPr>
          <p:nvPr>
            <p:ph type="title"/>
          </p:nvPr>
        </p:nvSpPr>
        <p:spPr bwMode="auto">
          <a:xfrm>
            <a:off x="1143000" y="381000"/>
            <a:ext cx="779303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1828800"/>
            <a:ext cx="7772400" cy="430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0096DD33-10AA-4B96-9601-9FFB962536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43" name="Object 19"/>
          <p:cNvGraphicFramePr>
            <a:graphicFrameLocks noChangeAspect="1"/>
          </p:cNvGraphicFramePr>
          <p:nvPr/>
        </p:nvGraphicFramePr>
        <p:xfrm>
          <a:off x="2987675" y="2736850"/>
          <a:ext cx="6156325" cy="4121150"/>
        </p:xfrm>
        <a:graphic>
          <a:graphicData uri="http://schemas.openxmlformats.org/presentationml/2006/ole">
            <mc:AlternateContent xmlns:mc="http://schemas.openxmlformats.org/markup-compatibility/2006">
              <mc:Choice xmlns:v="urn:schemas-microsoft-com:vml" Requires="v">
                <p:oleObj spid="_x0000_s1076" name="Image" r:id="rId16" imgW="7949206" imgH="5320635" progId="">
                  <p:embed/>
                </p:oleObj>
              </mc:Choice>
              <mc:Fallback>
                <p:oleObj name="Image" r:id="rId16" imgW="7949206" imgH="5320635"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87675" y="2736850"/>
                        <a:ext cx="6156325" cy="4121150"/>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44" name="Object 20"/>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1077" name="Image" r:id="rId18" imgW="8571429" imgH="1514286" progId="">
                  <p:embed/>
                </p:oleObj>
              </mc:Choice>
              <mc:Fallback>
                <p:oleObj name="Image" r:id="rId18" imgW="8571429" imgH="1514286"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ltGray">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fontAlgn="auto">
              <a:spcBef>
                <a:spcPts val="0"/>
              </a:spcBef>
              <a:spcAft>
                <a:spcPts val="0"/>
              </a:spcAft>
            </a:pPr>
            <a:endParaRPr lang="en-US" sz="1800">
              <a:solidFill>
                <a:srgbClr val="808080"/>
              </a:solidFill>
              <a:latin typeface="Arial"/>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pPr>
            <a:endParaRPr lang="en-US" sz="1800">
              <a:solidFill>
                <a:srgbClr val="808080"/>
              </a:solidFill>
              <a:latin typeface="Arial"/>
            </a:endParaRPr>
          </a:p>
        </p:txBody>
      </p:sp>
      <p:sp>
        <p:nvSpPr>
          <p:cNvPr id="1026"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fld id="{868495E6-8C67-40D6-B937-455BC237A0BE}" type="datetimeFigureOut">
              <a:rPr lang="en-US" smtClean="0">
                <a:solidFill>
                  <a:srgbClr val="808080"/>
                </a:solidFill>
                <a:latin typeface="Arial"/>
              </a:rPr>
              <a:pPr fontAlgn="auto">
                <a:spcBef>
                  <a:spcPts val="0"/>
                </a:spcBef>
                <a:spcAft>
                  <a:spcPts val="0"/>
                </a:spcAft>
              </a:pPr>
              <a:t>7/17/2014</a:t>
            </a:fld>
            <a:endParaRPr lang="en-US">
              <a:solidFill>
                <a:srgbClr val="808080"/>
              </a:solidFill>
              <a:latin typeface="Arial"/>
            </a:endParaRPr>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808080"/>
              </a:solidFill>
              <a:latin typeface="Arial"/>
            </a:endParaRP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868038F7-68A8-4C5B-9332-925B488892DC}" type="slidenum">
              <a:rPr lang="en-US" smtClean="0">
                <a:solidFill>
                  <a:srgbClr val="808080"/>
                </a:solidFill>
                <a:latin typeface="Arial"/>
              </a:rPr>
              <a:pPr fontAlgn="auto">
                <a:spcBef>
                  <a:spcPts val="0"/>
                </a:spcBef>
                <a:spcAft>
                  <a:spcPts val="0"/>
                </a:spcAft>
              </a:pPr>
              <a:t>‹#›</a:t>
            </a:fld>
            <a:endParaRPr lang="en-US">
              <a:solidFill>
                <a:srgbClr val="808080"/>
              </a:solidFill>
              <a:latin typeface="Arial"/>
            </a:endParaRPr>
          </a:p>
        </p:txBody>
      </p:sp>
      <p:pic>
        <p:nvPicPr>
          <p:cNvPr id="12" name="Picture 11" descr="EXTLOGOblueblk.GIF"/>
          <p:cNvPicPr>
            <a:picLocks noChangeAspect="1"/>
          </p:cNvPicPr>
          <p:nvPr userDrawn="1"/>
        </p:nvPicPr>
        <p:blipFill>
          <a:blip r:embed="rId20"/>
          <a:stretch>
            <a:fillRect/>
          </a:stretch>
        </p:blipFill>
        <p:spPr>
          <a:xfrm>
            <a:off x="457200" y="6248400"/>
            <a:ext cx="1571625" cy="428625"/>
          </a:xfrm>
          <a:prstGeom prst="rect">
            <a:avLst/>
          </a:prstGeom>
        </p:spPr>
      </p:pic>
    </p:spTree>
    <p:extLst>
      <p:ext uri="{BB962C8B-B14F-4D97-AF65-F5344CB8AC3E}">
        <p14:creationId xmlns:p14="http://schemas.microsoft.com/office/powerpoint/2010/main" val="312362594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rtl="0" eaLnBrk="1" fontAlgn="base" hangingPunct="1">
        <a:spcBef>
          <a:spcPct val="0"/>
        </a:spcBef>
        <a:spcAft>
          <a:spcPct val="0"/>
        </a:spcAft>
        <a:defRPr sz="4000" i="1">
          <a:solidFill>
            <a:schemeClr val="bg1"/>
          </a:solidFill>
          <a:latin typeface="+mj-lt"/>
          <a:ea typeface="+mj-ea"/>
          <a:cs typeface="+mj-cs"/>
        </a:defRPr>
      </a:lvl1pPr>
      <a:lvl2pPr algn="l" rtl="0" eaLnBrk="1" fontAlgn="base" hangingPunct="1">
        <a:spcBef>
          <a:spcPct val="0"/>
        </a:spcBef>
        <a:spcAft>
          <a:spcPct val="0"/>
        </a:spcAft>
        <a:defRPr sz="4000" i="1">
          <a:solidFill>
            <a:schemeClr val="bg1"/>
          </a:solidFill>
          <a:latin typeface="Arial" charset="0"/>
        </a:defRPr>
      </a:lvl2pPr>
      <a:lvl3pPr algn="l" rtl="0" eaLnBrk="1" fontAlgn="base" hangingPunct="1">
        <a:spcBef>
          <a:spcPct val="0"/>
        </a:spcBef>
        <a:spcAft>
          <a:spcPct val="0"/>
        </a:spcAft>
        <a:defRPr sz="4000" i="1">
          <a:solidFill>
            <a:schemeClr val="bg1"/>
          </a:solidFill>
          <a:latin typeface="Arial" charset="0"/>
        </a:defRPr>
      </a:lvl3pPr>
      <a:lvl4pPr algn="l" rtl="0" eaLnBrk="1" fontAlgn="base" hangingPunct="1">
        <a:spcBef>
          <a:spcPct val="0"/>
        </a:spcBef>
        <a:spcAft>
          <a:spcPct val="0"/>
        </a:spcAft>
        <a:defRPr sz="4000" i="1">
          <a:solidFill>
            <a:schemeClr val="bg1"/>
          </a:solidFill>
          <a:latin typeface="Arial" charset="0"/>
        </a:defRPr>
      </a:lvl4pPr>
      <a:lvl5pPr algn="l" rtl="0" eaLnBrk="1" fontAlgn="base" hangingPunct="1">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43" name="Object 19"/>
          <p:cNvGraphicFramePr>
            <a:graphicFrameLocks noChangeAspect="1"/>
          </p:cNvGraphicFramePr>
          <p:nvPr/>
        </p:nvGraphicFramePr>
        <p:xfrm>
          <a:off x="2987675" y="2736850"/>
          <a:ext cx="6156325" cy="4121150"/>
        </p:xfrm>
        <a:graphic>
          <a:graphicData uri="http://schemas.openxmlformats.org/presentationml/2006/ole">
            <mc:AlternateContent xmlns:mc="http://schemas.openxmlformats.org/markup-compatibility/2006">
              <mc:Choice xmlns:v="urn:schemas-microsoft-com:vml" Requires="v">
                <p:oleObj spid="_x0000_s2100" name="Image" r:id="rId16" imgW="7949206" imgH="5320635" progId="">
                  <p:embed/>
                </p:oleObj>
              </mc:Choice>
              <mc:Fallback>
                <p:oleObj name="Image" r:id="rId16" imgW="7949206" imgH="5320635"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87675" y="2736850"/>
                        <a:ext cx="6156325" cy="4121150"/>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44" name="Object 20"/>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2101" name="Image" r:id="rId18" imgW="8571429" imgH="1514286" progId="">
                  <p:embed/>
                </p:oleObj>
              </mc:Choice>
              <mc:Fallback>
                <p:oleObj name="Image" r:id="rId18" imgW="8571429" imgH="1514286"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ltGray">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fontAlgn="auto">
              <a:spcBef>
                <a:spcPts val="0"/>
              </a:spcBef>
              <a:spcAft>
                <a:spcPts val="0"/>
              </a:spcAft>
            </a:pPr>
            <a:endParaRPr lang="en-US" sz="1800">
              <a:solidFill>
                <a:srgbClr val="808080"/>
              </a:solidFill>
              <a:latin typeface="Arial"/>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pPr>
            <a:endParaRPr lang="en-US" sz="1800">
              <a:solidFill>
                <a:srgbClr val="808080"/>
              </a:solidFill>
              <a:latin typeface="Arial"/>
            </a:endParaRPr>
          </a:p>
        </p:txBody>
      </p:sp>
      <p:sp>
        <p:nvSpPr>
          <p:cNvPr id="1026"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fld id="{868495E6-8C67-40D6-B937-455BC237A0BE}" type="datetimeFigureOut">
              <a:rPr lang="en-US" smtClean="0">
                <a:solidFill>
                  <a:srgbClr val="808080"/>
                </a:solidFill>
                <a:latin typeface="Arial"/>
              </a:rPr>
              <a:pPr fontAlgn="auto">
                <a:spcBef>
                  <a:spcPts val="0"/>
                </a:spcBef>
                <a:spcAft>
                  <a:spcPts val="0"/>
                </a:spcAft>
              </a:pPr>
              <a:t>7/17/2014</a:t>
            </a:fld>
            <a:endParaRPr lang="en-US">
              <a:solidFill>
                <a:srgbClr val="808080"/>
              </a:solidFill>
              <a:latin typeface="Arial"/>
            </a:endParaRPr>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808080"/>
              </a:solidFill>
              <a:latin typeface="Arial"/>
            </a:endParaRP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868038F7-68A8-4C5B-9332-925B488892DC}" type="slidenum">
              <a:rPr lang="en-US" smtClean="0">
                <a:solidFill>
                  <a:srgbClr val="808080"/>
                </a:solidFill>
                <a:latin typeface="Arial"/>
              </a:rPr>
              <a:pPr fontAlgn="auto">
                <a:spcBef>
                  <a:spcPts val="0"/>
                </a:spcBef>
                <a:spcAft>
                  <a:spcPts val="0"/>
                </a:spcAft>
              </a:pPr>
              <a:t>‹#›</a:t>
            </a:fld>
            <a:endParaRPr lang="en-US">
              <a:solidFill>
                <a:srgbClr val="808080"/>
              </a:solidFill>
              <a:latin typeface="Arial"/>
            </a:endParaRPr>
          </a:p>
        </p:txBody>
      </p:sp>
      <p:pic>
        <p:nvPicPr>
          <p:cNvPr id="12" name="Picture 11" descr="EXTLOGOblueblk.GIF"/>
          <p:cNvPicPr>
            <a:picLocks noChangeAspect="1"/>
          </p:cNvPicPr>
          <p:nvPr userDrawn="1"/>
        </p:nvPicPr>
        <p:blipFill>
          <a:blip r:embed="rId20"/>
          <a:stretch>
            <a:fillRect/>
          </a:stretch>
        </p:blipFill>
        <p:spPr>
          <a:xfrm>
            <a:off x="457200" y="6248400"/>
            <a:ext cx="1571625" cy="428625"/>
          </a:xfrm>
          <a:prstGeom prst="rect">
            <a:avLst/>
          </a:prstGeom>
        </p:spPr>
      </p:pic>
    </p:spTree>
    <p:extLst>
      <p:ext uri="{BB962C8B-B14F-4D97-AF65-F5344CB8AC3E}">
        <p14:creationId xmlns:p14="http://schemas.microsoft.com/office/powerpoint/2010/main" val="12178507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rtl="0" eaLnBrk="1" fontAlgn="base" hangingPunct="1">
        <a:spcBef>
          <a:spcPct val="0"/>
        </a:spcBef>
        <a:spcAft>
          <a:spcPct val="0"/>
        </a:spcAft>
        <a:defRPr sz="4000" i="1">
          <a:solidFill>
            <a:schemeClr val="bg1"/>
          </a:solidFill>
          <a:latin typeface="+mj-lt"/>
          <a:ea typeface="+mj-ea"/>
          <a:cs typeface="+mj-cs"/>
        </a:defRPr>
      </a:lvl1pPr>
      <a:lvl2pPr algn="l" rtl="0" eaLnBrk="1" fontAlgn="base" hangingPunct="1">
        <a:spcBef>
          <a:spcPct val="0"/>
        </a:spcBef>
        <a:spcAft>
          <a:spcPct val="0"/>
        </a:spcAft>
        <a:defRPr sz="4000" i="1">
          <a:solidFill>
            <a:schemeClr val="bg1"/>
          </a:solidFill>
          <a:latin typeface="Arial" charset="0"/>
        </a:defRPr>
      </a:lvl2pPr>
      <a:lvl3pPr algn="l" rtl="0" eaLnBrk="1" fontAlgn="base" hangingPunct="1">
        <a:spcBef>
          <a:spcPct val="0"/>
        </a:spcBef>
        <a:spcAft>
          <a:spcPct val="0"/>
        </a:spcAft>
        <a:defRPr sz="4000" i="1">
          <a:solidFill>
            <a:schemeClr val="bg1"/>
          </a:solidFill>
          <a:latin typeface="Arial" charset="0"/>
        </a:defRPr>
      </a:lvl3pPr>
      <a:lvl4pPr algn="l" rtl="0" eaLnBrk="1" fontAlgn="base" hangingPunct="1">
        <a:spcBef>
          <a:spcPct val="0"/>
        </a:spcBef>
        <a:spcAft>
          <a:spcPct val="0"/>
        </a:spcAft>
        <a:defRPr sz="4000" i="1">
          <a:solidFill>
            <a:schemeClr val="bg1"/>
          </a:solidFill>
          <a:latin typeface="Arial" charset="0"/>
        </a:defRPr>
      </a:lvl4pPr>
      <a:lvl5pPr algn="l" rtl="0" eaLnBrk="1" fontAlgn="base" hangingPunct="1">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43" name="Object 19"/>
          <p:cNvGraphicFramePr>
            <a:graphicFrameLocks noChangeAspect="1"/>
          </p:cNvGraphicFramePr>
          <p:nvPr/>
        </p:nvGraphicFramePr>
        <p:xfrm>
          <a:off x="2987675" y="2736850"/>
          <a:ext cx="6156325" cy="4121150"/>
        </p:xfrm>
        <a:graphic>
          <a:graphicData uri="http://schemas.openxmlformats.org/presentationml/2006/ole">
            <mc:AlternateContent xmlns:mc="http://schemas.openxmlformats.org/markup-compatibility/2006">
              <mc:Choice xmlns:v="urn:schemas-microsoft-com:vml" Requires="v">
                <p:oleObj spid="_x0000_s3124" name="Image" r:id="rId16" imgW="7949206" imgH="5320635" progId="">
                  <p:embed/>
                </p:oleObj>
              </mc:Choice>
              <mc:Fallback>
                <p:oleObj name="Image" r:id="rId16" imgW="7949206" imgH="5320635"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87675" y="2736850"/>
                        <a:ext cx="6156325" cy="4121150"/>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44" name="Object 20"/>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3125" name="Image" r:id="rId18" imgW="8571429" imgH="1514286" progId="">
                  <p:embed/>
                </p:oleObj>
              </mc:Choice>
              <mc:Fallback>
                <p:oleObj name="Image" r:id="rId18" imgW="8571429" imgH="1514286"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ltGray">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fontAlgn="auto">
              <a:spcBef>
                <a:spcPts val="0"/>
              </a:spcBef>
              <a:spcAft>
                <a:spcPts val="0"/>
              </a:spcAft>
            </a:pPr>
            <a:endParaRPr lang="en-US" sz="1800">
              <a:solidFill>
                <a:srgbClr val="808080"/>
              </a:solidFill>
              <a:latin typeface="Arial"/>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pPr>
            <a:endParaRPr lang="en-US" sz="1800">
              <a:solidFill>
                <a:srgbClr val="808080"/>
              </a:solidFill>
              <a:latin typeface="Arial"/>
            </a:endParaRPr>
          </a:p>
        </p:txBody>
      </p:sp>
      <p:sp>
        <p:nvSpPr>
          <p:cNvPr id="1026"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fld id="{868495E6-8C67-40D6-B937-455BC237A0BE}" type="datetimeFigureOut">
              <a:rPr lang="en-US" smtClean="0">
                <a:solidFill>
                  <a:srgbClr val="808080"/>
                </a:solidFill>
                <a:latin typeface="Arial"/>
              </a:rPr>
              <a:pPr fontAlgn="auto">
                <a:spcBef>
                  <a:spcPts val="0"/>
                </a:spcBef>
                <a:spcAft>
                  <a:spcPts val="0"/>
                </a:spcAft>
              </a:pPr>
              <a:t>7/17/2014</a:t>
            </a:fld>
            <a:endParaRPr lang="en-US">
              <a:solidFill>
                <a:srgbClr val="808080"/>
              </a:solidFill>
              <a:latin typeface="Arial"/>
            </a:endParaRPr>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808080"/>
              </a:solidFill>
              <a:latin typeface="Arial"/>
            </a:endParaRP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868038F7-68A8-4C5B-9332-925B488892DC}" type="slidenum">
              <a:rPr lang="en-US" smtClean="0">
                <a:solidFill>
                  <a:srgbClr val="808080"/>
                </a:solidFill>
                <a:latin typeface="Arial"/>
              </a:rPr>
              <a:pPr fontAlgn="auto">
                <a:spcBef>
                  <a:spcPts val="0"/>
                </a:spcBef>
                <a:spcAft>
                  <a:spcPts val="0"/>
                </a:spcAft>
              </a:pPr>
              <a:t>‹#›</a:t>
            </a:fld>
            <a:endParaRPr lang="en-US">
              <a:solidFill>
                <a:srgbClr val="808080"/>
              </a:solidFill>
              <a:latin typeface="Arial"/>
            </a:endParaRPr>
          </a:p>
        </p:txBody>
      </p:sp>
      <p:pic>
        <p:nvPicPr>
          <p:cNvPr id="12" name="Picture 11" descr="EXTLOGOblueblk.GIF"/>
          <p:cNvPicPr>
            <a:picLocks noChangeAspect="1"/>
          </p:cNvPicPr>
          <p:nvPr userDrawn="1"/>
        </p:nvPicPr>
        <p:blipFill>
          <a:blip r:embed="rId20"/>
          <a:stretch>
            <a:fillRect/>
          </a:stretch>
        </p:blipFill>
        <p:spPr>
          <a:xfrm>
            <a:off x="457200" y="6248400"/>
            <a:ext cx="1571625" cy="428625"/>
          </a:xfrm>
          <a:prstGeom prst="rect">
            <a:avLst/>
          </a:prstGeom>
        </p:spPr>
      </p:pic>
    </p:spTree>
    <p:extLst>
      <p:ext uri="{BB962C8B-B14F-4D97-AF65-F5344CB8AC3E}">
        <p14:creationId xmlns:p14="http://schemas.microsoft.com/office/powerpoint/2010/main" val="16260316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rtl="0" eaLnBrk="1" fontAlgn="base" hangingPunct="1">
        <a:spcBef>
          <a:spcPct val="0"/>
        </a:spcBef>
        <a:spcAft>
          <a:spcPct val="0"/>
        </a:spcAft>
        <a:defRPr sz="4000" i="1">
          <a:solidFill>
            <a:schemeClr val="bg1"/>
          </a:solidFill>
          <a:latin typeface="+mj-lt"/>
          <a:ea typeface="+mj-ea"/>
          <a:cs typeface="+mj-cs"/>
        </a:defRPr>
      </a:lvl1pPr>
      <a:lvl2pPr algn="l" rtl="0" eaLnBrk="1" fontAlgn="base" hangingPunct="1">
        <a:spcBef>
          <a:spcPct val="0"/>
        </a:spcBef>
        <a:spcAft>
          <a:spcPct val="0"/>
        </a:spcAft>
        <a:defRPr sz="4000" i="1">
          <a:solidFill>
            <a:schemeClr val="bg1"/>
          </a:solidFill>
          <a:latin typeface="Arial" charset="0"/>
        </a:defRPr>
      </a:lvl2pPr>
      <a:lvl3pPr algn="l" rtl="0" eaLnBrk="1" fontAlgn="base" hangingPunct="1">
        <a:spcBef>
          <a:spcPct val="0"/>
        </a:spcBef>
        <a:spcAft>
          <a:spcPct val="0"/>
        </a:spcAft>
        <a:defRPr sz="4000" i="1">
          <a:solidFill>
            <a:schemeClr val="bg1"/>
          </a:solidFill>
          <a:latin typeface="Arial" charset="0"/>
        </a:defRPr>
      </a:lvl3pPr>
      <a:lvl4pPr algn="l" rtl="0" eaLnBrk="1" fontAlgn="base" hangingPunct="1">
        <a:spcBef>
          <a:spcPct val="0"/>
        </a:spcBef>
        <a:spcAft>
          <a:spcPct val="0"/>
        </a:spcAft>
        <a:defRPr sz="4000" i="1">
          <a:solidFill>
            <a:schemeClr val="bg1"/>
          </a:solidFill>
          <a:latin typeface="Arial" charset="0"/>
        </a:defRPr>
      </a:lvl4pPr>
      <a:lvl5pPr algn="l" rtl="0" eaLnBrk="1" fontAlgn="base" hangingPunct="1">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43" name="Object 19"/>
          <p:cNvGraphicFramePr>
            <a:graphicFrameLocks noChangeAspect="1"/>
          </p:cNvGraphicFramePr>
          <p:nvPr/>
        </p:nvGraphicFramePr>
        <p:xfrm>
          <a:off x="2987675" y="2736850"/>
          <a:ext cx="6156325" cy="4121150"/>
        </p:xfrm>
        <a:graphic>
          <a:graphicData uri="http://schemas.openxmlformats.org/presentationml/2006/ole">
            <mc:AlternateContent xmlns:mc="http://schemas.openxmlformats.org/markup-compatibility/2006">
              <mc:Choice xmlns:v="urn:schemas-microsoft-com:vml" Requires="v">
                <p:oleObj spid="_x0000_s4148" name="Image" r:id="rId16" imgW="7949206" imgH="5320635" progId="">
                  <p:embed/>
                </p:oleObj>
              </mc:Choice>
              <mc:Fallback>
                <p:oleObj name="Image" r:id="rId16" imgW="7949206" imgH="5320635"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87675" y="2736850"/>
                        <a:ext cx="6156325" cy="4121150"/>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44" name="Object 20"/>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4149" name="Image" r:id="rId18" imgW="8571429" imgH="1514286" progId="">
                  <p:embed/>
                </p:oleObj>
              </mc:Choice>
              <mc:Fallback>
                <p:oleObj name="Image" r:id="rId18" imgW="8571429" imgH="1514286"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ltGray">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fontAlgn="auto">
              <a:spcBef>
                <a:spcPts val="0"/>
              </a:spcBef>
              <a:spcAft>
                <a:spcPts val="0"/>
              </a:spcAft>
            </a:pPr>
            <a:endParaRPr lang="en-US" sz="1800">
              <a:solidFill>
                <a:srgbClr val="808080"/>
              </a:solidFill>
              <a:latin typeface="Arial"/>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pPr>
            <a:endParaRPr lang="en-US" sz="1800">
              <a:solidFill>
                <a:srgbClr val="808080"/>
              </a:solidFill>
              <a:latin typeface="Arial"/>
            </a:endParaRPr>
          </a:p>
        </p:txBody>
      </p:sp>
      <p:sp>
        <p:nvSpPr>
          <p:cNvPr id="1026"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fld id="{868495E6-8C67-40D6-B937-455BC237A0BE}" type="datetimeFigureOut">
              <a:rPr lang="en-US" smtClean="0">
                <a:solidFill>
                  <a:srgbClr val="808080"/>
                </a:solidFill>
                <a:latin typeface="Arial"/>
              </a:rPr>
              <a:pPr fontAlgn="auto">
                <a:spcBef>
                  <a:spcPts val="0"/>
                </a:spcBef>
                <a:spcAft>
                  <a:spcPts val="0"/>
                </a:spcAft>
              </a:pPr>
              <a:t>7/17/2014</a:t>
            </a:fld>
            <a:endParaRPr lang="en-US">
              <a:solidFill>
                <a:srgbClr val="808080"/>
              </a:solidFill>
              <a:latin typeface="Arial"/>
            </a:endParaRPr>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808080"/>
              </a:solidFill>
              <a:latin typeface="Arial"/>
            </a:endParaRP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868038F7-68A8-4C5B-9332-925B488892DC}" type="slidenum">
              <a:rPr lang="en-US" smtClean="0">
                <a:solidFill>
                  <a:srgbClr val="808080"/>
                </a:solidFill>
                <a:latin typeface="Arial"/>
              </a:rPr>
              <a:pPr fontAlgn="auto">
                <a:spcBef>
                  <a:spcPts val="0"/>
                </a:spcBef>
                <a:spcAft>
                  <a:spcPts val="0"/>
                </a:spcAft>
              </a:pPr>
              <a:t>‹#›</a:t>
            </a:fld>
            <a:endParaRPr lang="en-US">
              <a:solidFill>
                <a:srgbClr val="808080"/>
              </a:solidFill>
              <a:latin typeface="Arial"/>
            </a:endParaRPr>
          </a:p>
        </p:txBody>
      </p:sp>
      <p:pic>
        <p:nvPicPr>
          <p:cNvPr id="12" name="Picture 11" descr="EXTLOGOblueblk.GIF"/>
          <p:cNvPicPr>
            <a:picLocks noChangeAspect="1"/>
          </p:cNvPicPr>
          <p:nvPr userDrawn="1"/>
        </p:nvPicPr>
        <p:blipFill>
          <a:blip r:embed="rId20"/>
          <a:stretch>
            <a:fillRect/>
          </a:stretch>
        </p:blipFill>
        <p:spPr>
          <a:xfrm>
            <a:off x="457200" y="6248400"/>
            <a:ext cx="1571625" cy="428625"/>
          </a:xfrm>
          <a:prstGeom prst="rect">
            <a:avLst/>
          </a:prstGeom>
        </p:spPr>
      </p:pic>
    </p:spTree>
    <p:extLst>
      <p:ext uri="{BB962C8B-B14F-4D97-AF65-F5344CB8AC3E}">
        <p14:creationId xmlns:p14="http://schemas.microsoft.com/office/powerpoint/2010/main" val="33285268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rtl="0" eaLnBrk="1" fontAlgn="base" hangingPunct="1">
        <a:spcBef>
          <a:spcPct val="0"/>
        </a:spcBef>
        <a:spcAft>
          <a:spcPct val="0"/>
        </a:spcAft>
        <a:defRPr sz="4000" i="1">
          <a:solidFill>
            <a:schemeClr val="bg1"/>
          </a:solidFill>
          <a:latin typeface="+mj-lt"/>
          <a:ea typeface="+mj-ea"/>
          <a:cs typeface="+mj-cs"/>
        </a:defRPr>
      </a:lvl1pPr>
      <a:lvl2pPr algn="l" rtl="0" eaLnBrk="1" fontAlgn="base" hangingPunct="1">
        <a:spcBef>
          <a:spcPct val="0"/>
        </a:spcBef>
        <a:spcAft>
          <a:spcPct val="0"/>
        </a:spcAft>
        <a:defRPr sz="4000" i="1">
          <a:solidFill>
            <a:schemeClr val="bg1"/>
          </a:solidFill>
          <a:latin typeface="Arial" charset="0"/>
        </a:defRPr>
      </a:lvl2pPr>
      <a:lvl3pPr algn="l" rtl="0" eaLnBrk="1" fontAlgn="base" hangingPunct="1">
        <a:spcBef>
          <a:spcPct val="0"/>
        </a:spcBef>
        <a:spcAft>
          <a:spcPct val="0"/>
        </a:spcAft>
        <a:defRPr sz="4000" i="1">
          <a:solidFill>
            <a:schemeClr val="bg1"/>
          </a:solidFill>
          <a:latin typeface="Arial" charset="0"/>
        </a:defRPr>
      </a:lvl3pPr>
      <a:lvl4pPr algn="l" rtl="0" eaLnBrk="1" fontAlgn="base" hangingPunct="1">
        <a:spcBef>
          <a:spcPct val="0"/>
        </a:spcBef>
        <a:spcAft>
          <a:spcPct val="0"/>
        </a:spcAft>
        <a:defRPr sz="4000" i="1">
          <a:solidFill>
            <a:schemeClr val="bg1"/>
          </a:solidFill>
          <a:latin typeface="Arial" charset="0"/>
        </a:defRPr>
      </a:lvl4pPr>
      <a:lvl5pPr algn="l" rtl="0" eaLnBrk="1" fontAlgn="base" hangingPunct="1">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43" name="Object 19"/>
          <p:cNvGraphicFramePr>
            <a:graphicFrameLocks noChangeAspect="1"/>
          </p:cNvGraphicFramePr>
          <p:nvPr/>
        </p:nvGraphicFramePr>
        <p:xfrm>
          <a:off x="2987675" y="2736850"/>
          <a:ext cx="6156325" cy="4121150"/>
        </p:xfrm>
        <a:graphic>
          <a:graphicData uri="http://schemas.openxmlformats.org/presentationml/2006/ole">
            <mc:AlternateContent xmlns:mc="http://schemas.openxmlformats.org/markup-compatibility/2006">
              <mc:Choice xmlns:v="urn:schemas-microsoft-com:vml" Requires="v">
                <p:oleObj spid="_x0000_s5172" name="Image" r:id="rId16" imgW="7949206" imgH="5320635" progId="">
                  <p:embed/>
                </p:oleObj>
              </mc:Choice>
              <mc:Fallback>
                <p:oleObj name="Image" r:id="rId16" imgW="7949206" imgH="5320635"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87675" y="2736850"/>
                        <a:ext cx="6156325" cy="4121150"/>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44" name="Object 20"/>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5173" name="Image" r:id="rId18" imgW="8571429" imgH="1514286" progId="">
                  <p:embed/>
                </p:oleObj>
              </mc:Choice>
              <mc:Fallback>
                <p:oleObj name="Image" r:id="rId18" imgW="8571429" imgH="1514286"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ltGray">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fontAlgn="auto">
              <a:spcBef>
                <a:spcPts val="0"/>
              </a:spcBef>
              <a:spcAft>
                <a:spcPts val="0"/>
              </a:spcAft>
            </a:pPr>
            <a:endParaRPr lang="en-US" sz="1800">
              <a:solidFill>
                <a:srgbClr val="808080"/>
              </a:solidFill>
              <a:latin typeface="Arial"/>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pPr>
            <a:endParaRPr lang="en-US" sz="1800">
              <a:solidFill>
                <a:srgbClr val="808080"/>
              </a:solidFill>
              <a:latin typeface="Arial"/>
            </a:endParaRPr>
          </a:p>
        </p:txBody>
      </p:sp>
      <p:sp>
        <p:nvSpPr>
          <p:cNvPr id="1026"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fld id="{868495E6-8C67-40D6-B937-455BC237A0BE}" type="datetimeFigureOut">
              <a:rPr lang="en-US" smtClean="0">
                <a:solidFill>
                  <a:srgbClr val="808080"/>
                </a:solidFill>
                <a:latin typeface="Arial"/>
              </a:rPr>
              <a:pPr fontAlgn="auto">
                <a:spcBef>
                  <a:spcPts val="0"/>
                </a:spcBef>
                <a:spcAft>
                  <a:spcPts val="0"/>
                </a:spcAft>
              </a:pPr>
              <a:t>7/17/2014</a:t>
            </a:fld>
            <a:endParaRPr lang="en-US">
              <a:solidFill>
                <a:srgbClr val="808080"/>
              </a:solidFill>
              <a:latin typeface="Arial"/>
            </a:endParaRPr>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808080"/>
              </a:solidFill>
              <a:latin typeface="Arial"/>
            </a:endParaRP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868038F7-68A8-4C5B-9332-925B488892DC}" type="slidenum">
              <a:rPr lang="en-US" smtClean="0">
                <a:solidFill>
                  <a:srgbClr val="808080"/>
                </a:solidFill>
                <a:latin typeface="Arial"/>
              </a:rPr>
              <a:pPr fontAlgn="auto">
                <a:spcBef>
                  <a:spcPts val="0"/>
                </a:spcBef>
                <a:spcAft>
                  <a:spcPts val="0"/>
                </a:spcAft>
              </a:pPr>
              <a:t>‹#›</a:t>
            </a:fld>
            <a:endParaRPr lang="en-US">
              <a:solidFill>
                <a:srgbClr val="808080"/>
              </a:solidFill>
              <a:latin typeface="Arial"/>
            </a:endParaRPr>
          </a:p>
        </p:txBody>
      </p:sp>
      <p:pic>
        <p:nvPicPr>
          <p:cNvPr id="12" name="Picture 11" descr="EXTLOGOblueblk.GIF"/>
          <p:cNvPicPr>
            <a:picLocks noChangeAspect="1"/>
          </p:cNvPicPr>
          <p:nvPr userDrawn="1"/>
        </p:nvPicPr>
        <p:blipFill>
          <a:blip r:embed="rId20"/>
          <a:stretch>
            <a:fillRect/>
          </a:stretch>
        </p:blipFill>
        <p:spPr>
          <a:xfrm>
            <a:off x="457200" y="6248400"/>
            <a:ext cx="1571625" cy="428625"/>
          </a:xfrm>
          <a:prstGeom prst="rect">
            <a:avLst/>
          </a:prstGeom>
        </p:spPr>
      </p:pic>
    </p:spTree>
    <p:extLst>
      <p:ext uri="{BB962C8B-B14F-4D97-AF65-F5344CB8AC3E}">
        <p14:creationId xmlns:p14="http://schemas.microsoft.com/office/powerpoint/2010/main" val="395495700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rtl="0" eaLnBrk="1" fontAlgn="base" hangingPunct="1">
        <a:spcBef>
          <a:spcPct val="0"/>
        </a:spcBef>
        <a:spcAft>
          <a:spcPct val="0"/>
        </a:spcAft>
        <a:defRPr sz="4000" i="1">
          <a:solidFill>
            <a:schemeClr val="bg1"/>
          </a:solidFill>
          <a:latin typeface="+mj-lt"/>
          <a:ea typeface="+mj-ea"/>
          <a:cs typeface="+mj-cs"/>
        </a:defRPr>
      </a:lvl1pPr>
      <a:lvl2pPr algn="l" rtl="0" eaLnBrk="1" fontAlgn="base" hangingPunct="1">
        <a:spcBef>
          <a:spcPct val="0"/>
        </a:spcBef>
        <a:spcAft>
          <a:spcPct val="0"/>
        </a:spcAft>
        <a:defRPr sz="4000" i="1">
          <a:solidFill>
            <a:schemeClr val="bg1"/>
          </a:solidFill>
          <a:latin typeface="Arial" charset="0"/>
        </a:defRPr>
      </a:lvl2pPr>
      <a:lvl3pPr algn="l" rtl="0" eaLnBrk="1" fontAlgn="base" hangingPunct="1">
        <a:spcBef>
          <a:spcPct val="0"/>
        </a:spcBef>
        <a:spcAft>
          <a:spcPct val="0"/>
        </a:spcAft>
        <a:defRPr sz="4000" i="1">
          <a:solidFill>
            <a:schemeClr val="bg1"/>
          </a:solidFill>
          <a:latin typeface="Arial" charset="0"/>
        </a:defRPr>
      </a:lvl3pPr>
      <a:lvl4pPr algn="l" rtl="0" eaLnBrk="1" fontAlgn="base" hangingPunct="1">
        <a:spcBef>
          <a:spcPct val="0"/>
        </a:spcBef>
        <a:spcAft>
          <a:spcPct val="0"/>
        </a:spcAft>
        <a:defRPr sz="4000" i="1">
          <a:solidFill>
            <a:schemeClr val="bg1"/>
          </a:solidFill>
          <a:latin typeface="Arial" charset="0"/>
        </a:defRPr>
      </a:lvl4pPr>
      <a:lvl5pPr algn="l" rtl="0" eaLnBrk="1" fontAlgn="base" hangingPunct="1">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43" name="Object 19"/>
          <p:cNvGraphicFramePr>
            <a:graphicFrameLocks noChangeAspect="1"/>
          </p:cNvGraphicFramePr>
          <p:nvPr/>
        </p:nvGraphicFramePr>
        <p:xfrm>
          <a:off x="2987675" y="2736850"/>
          <a:ext cx="6156325" cy="4121150"/>
        </p:xfrm>
        <a:graphic>
          <a:graphicData uri="http://schemas.openxmlformats.org/presentationml/2006/ole">
            <mc:AlternateContent xmlns:mc="http://schemas.openxmlformats.org/markup-compatibility/2006">
              <mc:Choice xmlns:v="urn:schemas-microsoft-com:vml" Requires="v">
                <p:oleObj spid="_x0000_s6196" name="Image" r:id="rId16" imgW="7949206" imgH="5320635" progId="">
                  <p:embed/>
                </p:oleObj>
              </mc:Choice>
              <mc:Fallback>
                <p:oleObj name="Image" r:id="rId16" imgW="7949206" imgH="5320635"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87675" y="2736850"/>
                        <a:ext cx="6156325" cy="4121150"/>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44" name="Object 20"/>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6197" name="Image" r:id="rId18" imgW="8571429" imgH="1514286" progId="">
                  <p:embed/>
                </p:oleObj>
              </mc:Choice>
              <mc:Fallback>
                <p:oleObj name="Image" r:id="rId18" imgW="8571429" imgH="1514286"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ltGray">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fontAlgn="auto">
              <a:spcBef>
                <a:spcPts val="0"/>
              </a:spcBef>
              <a:spcAft>
                <a:spcPts val="0"/>
              </a:spcAft>
            </a:pPr>
            <a:endParaRPr lang="en-US" sz="1800">
              <a:solidFill>
                <a:srgbClr val="808080"/>
              </a:solidFill>
              <a:latin typeface="Arial"/>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fontAlgn="auto">
              <a:spcBef>
                <a:spcPts val="0"/>
              </a:spcBef>
              <a:spcAft>
                <a:spcPts val="0"/>
              </a:spcAft>
            </a:pPr>
            <a:endParaRPr lang="en-US" sz="1800">
              <a:solidFill>
                <a:srgbClr val="808080"/>
              </a:solidFill>
              <a:latin typeface="Arial"/>
            </a:endParaRPr>
          </a:p>
        </p:txBody>
      </p:sp>
      <p:sp>
        <p:nvSpPr>
          <p:cNvPr id="1026"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fld id="{868495E6-8C67-40D6-B937-455BC237A0BE}" type="datetimeFigureOut">
              <a:rPr lang="en-US" smtClean="0">
                <a:solidFill>
                  <a:srgbClr val="808080"/>
                </a:solidFill>
                <a:latin typeface="Arial"/>
              </a:rPr>
              <a:pPr fontAlgn="auto">
                <a:spcBef>
                  <a:spcPts val="0"/>
                </a:spcBef>
                <a:spcAft>
                  <a:spcPts val="0"/>
                </a:spcAft>
              </a:pPr>
              <a:t>7/17/2014</a:t>
            </a:fld>
            <a:endParaRPr lang="en-US">
              <a:solidFill>
                <a:srgbClr val="808080"/>
              </a:solidFill>
              <a:latin typeface="Arial"/>
            </a:endParaRPr>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808080"/>
              </a:solidFill>
              <a:latin typeface="Arial"/>
            </a:endParaRP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868038F7-68A8-4C5B-9332-925B488892DC}" type="slidenum">
              <a:rPr lang="en-US" smtClean="0">
                <a:solidFill>
                  <a:srgbClr val="808080"/>
                </a:solidFill>
                <a:latin typeface="Arial"/>
              </a:rPr>
              <a:pPr fontAlgn="auto">
                <a:spcBef>
                  <a:spcPts val="0"/>
                </a:spcBef>
                <a:spcAft>
                  <a:spcPts val="0"/>
                </a:spcAft>
              </a:pPr>
              <a:t>‹#›</a:t>
            </a:fld>
            <a:endParaRPr lang="en-US">
              <a:solidFill>
                <a:srgbClr val="808080"/>
              </a:solidFill>
              <a:latin typeface="Arial"/>
            </a:endParaRPr>
          </a:p>
        </p:txBody>
      </p:sp>
      <p:pic>
        <p:nvPicPr>
          <p:cNvPr id="12" name="Picture 11" descr="EXTLOGOblueblk.GIF"/>
          <p:cNvPicPr>
            <a:picLocks noChangeAspect="1"/>
          </p:cNvPicPr>
          <p:nvPr userDrawn="1"/>
        </p:nvPicPr>
        <p:blipFill>
          <a:blip r:embed="rId20"/>
          <a:stretch>
            <a:fillRect/>
          </a:stretch>
        </p:blipFill>
        <p:spPr>
          <a:xfrm>
            <a:off x="457200" y="6248400"/>
            <a:ext cx="1571625" cy="428625"/>
          </a:xfrm>
          <a:prstGeom prst="rect">
            <a:avLst/>
          </a:prstGeom>
        </p:spPr>
      </p:pic>
    </p:spTree>
    <p:extLst>
      <p:ext uri="{BB962C8B-B14F-4D97-AF65-F5344CB8AC3E}">
        <p14:creationId xmlns:p14="http://schemas.microsoft.com/office/powerpoint/2010/main" val="267589946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rtl="0" eaLnBrk="1" fontAlgn="base" hangingPunct="1">
        <a:spcBef>
          <a:spcPct val="0"/>
        </a:spcBef>
        <a:spcAft>
          <a:spcPct val="0"/>
        </a:spcAft>
        <a:defRPr sz="4000" i="1">
          <a:solidFill>
            <a:schemeClr val="bg1"/>
          </a:solidFill>
          <a:latin typeface="+mj-lt"/>
          <a:ea typeface="+mj-ea"/>
          <a:cs typeface="+mj-cs"/>
        </a:defRPr>
      </a:lvl1pPr>
      <a:lvl2pPr algn="l" rtl="0" eaLnBrk="1" fontAlgn="base" hangingPunct="1">
        <a:spcBef>
          <a:spcPct val="0"/>
        </a:spcBef>
        <a:spcAft>
          <a:spcPct val="0"/>
        </a:spcAft>
        <a:defRPr sz="4000" i="1">
          <a:solidFill>
            <a:schemeClr val="bg1"/>
          </a:solidFill>
          <a:latin typeface="Arial" charset="0"/>
        </a:defRPr>
      </a:lvl2pPr>
      <a:lvl3pPr algn="l" rtl="0" eaLnBrk="1" fontAlgn="base" hangingPunct="1">
        <a:spcBef>
          <a:spcPct val="0"/>
        </a:spcBef>
        <a:spcAft>
          <a:spcPct val="0"/>
        </a:spcAft>
        <a:defRPr sz="4000" i="1">
          <a:solidFill>
            <a:schemeClr val="bg1"/>
          </a:solidFill>
          <a:latin typeface="Arial" charset="0"/>
        </a:defRPr>
      </a:lvl3pPr>
      <a:lvl4pPr algn="l" rtl="0" eaLnBrk="1" fontAlgn="base" hangingPunct="1">
        <a:spcBef>
          <a:spcPct val="0"/>
        </a:spcBef>
        <a:spcAft>
          <a:spcPct val="0"/>
        </a:spcAft>
        <a:defRPr sz="4000" i="1">
          <a:solidFill>
            <a:schemeClr val="bg1"/>
          </a:solidFill>
          <a:latin typeface="Arial" charset="0"/>
        </a:defRPr>
      </a:lvl4pPr>
      <a:lvl5pPr algn="l" rtl="0" eaLnBrk="1" fontAlgn="base" hangingPunct="1">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hyperlink" Target="http://www.moneyhabitude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hyperlink" Target="http://www.jumpstart.org/survey.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kidswealth.com/" TargetMode="External"/><Relationship Id="rId3" Type="http://schemas.openxmlformats.org/officeDocument/2006/relationships/hyperlink" Target="http://www.nefe.com/" TargetMode="External"/><Relationship Id="rId7" Type="http://schemas.openxmlformats.org/officeDocument/2006/relationships/hyperlink" Target="http://www.financial-education-icfe.or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jumpstart.org/" TargetMode="External"/><Relationship Id="rId5" Type="http://schemas.openxmlformats.org/officeDocument/2006/relationships/hyperlink" Target="http://www.themint.org/" TargetMode="External"/><Relationship Id="rId4" Type="http://schemas.openxmlformats.org/officeDocument/2006/relationships/hyperlink" Target="http://www.practicalmoneyskills.com/" TargetMode="External"/><Relationship Id="rId9" Type="http://schemas.openxmlformats.org/officeDocument/2006/relationships/hyperlink" Target="http://www.moneyhabitude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9AuAa_Mvu7U#t=1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1143000" y="1295400"/>
            <a:ext cx="6248400" cy="1981200"/>
          </a:xfrm>
        </p:spPr>
        <p:txBody>
          <a:bodyPr/>
          <a:lstStyle/>
          <a:p>
            <a:pPr eaLnBrk="1" hangingPunct="1"/>
            <a:r>
              <a:rPr lang="en-US" sz="5400" dirty="0" smtClean="0">
                <a:latin typeface="Jokerman" pitchFamily="82" charset="0"/>
              </a:rPr>
              <a:t>Raising A </a:t>
            </a:r>
            <a:br>
              <a:rPr lang="en-US" sz="5400" dirty="0" smtClean="0">
                <a:latin typeface="Jokerman" pitchFamily="82" charset="0"/>
              </a:rPr>
            </a:br>
            <a:r>
              <a:rPr lang="en-US" sz="5400" dirty="0" smtClean="0">
                <a:latin typeface="Jokerman" pitchFamily="82" charset="0"/>
              </a:rPr>
              <a:t>Money Smart Child</a:t>
            </a:r>
          </a:p>
        </p:txBody>
      </p:sp>
      <p:pic>
        <p:nvPicPr>
          <p:cNvPr id="16386" name="Picture 4" descr="PE00686_"/>
          <p:cNvPicPr>
            <a:picLocks noChangeAspect="1" noChangeArrowheads="1"/>
          </p:cNvPicPr>
          <p:nvPr/>
        </p:nvPicPr>
        <p:blipFill>
          <a:blip r:embed="rId3"/>
          <a:srcRect/>
          <a:stretch>
            <a:fillRect/>
          </a:stretch>
        </p:blipFill>
        <p:spPr bwMode="auto">
          <a:xfrm>
            <a:off x="6629400" y="228600"/>
            <a:ext cx="1741488" cy="2819400"/>
          </a:xfrm>
          <a:prstGeom prst="rect">
            <a:avLst/>
          </a:prstGeom>
          <a:noFill/>
          <a:ln w="9525">
            <a:noFill/>
            <a:miter lim="800000"/>
            <a:headEnd/>
            <a:tailEnd/>
          </a:ln>
        </p:spPr>
      </p:pic>
      <p:sp>
        <p:nvSpPr>
          <p:cNvPr id="16387" name="Rectangle 6"/>
          <p:cNvSpPr>
            <a:spLocks noChangeArrowheads="1"/>
          </p:cNvSpPr>
          <p:nvPr/>
        </p:nvSpPr>
        <p:spPr bwMode="auto">
          <a:xfrm>
            <a:off x="762000" y="5181600"/>
            <a:ext cx="8077200" cy="1323439"/>
          </a:xfrm>
          <a:prstGeom prst="rect">
            <a:avLst/>
          </a:prstGeom>
          <a:noFill/>
          <a:ln w="9525">
            <a:noFill/>
            <a:miter lim="800000"/>
            <a:headEnd/>
            <a:tailEnd/>
          </a:ln>
        </p:spPr>
        <p:txBody>
          <a:bodyPr>
            <a:spAutoFit/>
          </a:bodyPr>
          <a:lstStyle/>
          <a:p>
            <a:r>
              <a:rPr lang="en-US" sz="2000" dirty="0" smtClean="0"/>
              <a:t>Gail Peavey</a:t>
            </a:r>
          </a:p>
          <a:p>
            <a:r>
              <a:rPr lang="en-US" sz="2000" dirty="0" smtClean="0"/>
              <a:t>Family Living Agent</a:t>
            </a:r>
            <a:endParaRPr lang="en-US" sz="2000" dirty="0"/>
          </a:p>
          <a:p>
            <a:r>
              <a:rPr lang="en-US" sz="2000" dirty="0" smtClean="0"/>
              <a:t>Polk County UW Extension</a:t>
            </a:r>
          </a:p>
          <a:p>
            <a:r>
              <a:rPr lang="en-US" sz="2000" dirty="0" smtClean="0"/>
              <a:t>Gail.peavey@ces.uwex.edu</a:t>
            </a:r>
            <a:endParaRPr lang="en-US" sz="2000" dirty="0"/>
          </a:p>
        </p:txBody>
      </p:sp>
      <p:sp>
        <p:nvSpPr>
          <p:cNvPr id="16388" name="Rectangle 7"/>
          <p:cNvSpPr>
            <a:spLocks noChangeArrowheads="1"/>
          </p:cNvSpPr>
          <p:nvPr/>
        </p:nvSpPr>
        <p:spPr bwMode="auto">
          <a:xfrm>
            <a:off x="762000" y="3581400"/>
            <a:ext cx="4495800" cy="1323439"/>
          </a:xfrm>
          <a:prstGeom prst="rect">
            <a:avLst/>
          </a:prstGeom>
          <a:noFill/>
          <a:ln w="9525">
            <a:noFill/>
            <a:miter lim="800000"/>
            <a:headEnd/>
            <a:tailEnd/>
          </a:ln>
        </p:spPr>
        <p:txBody>
          <a:bodyPr>
            <a:spAutoFit/>
          </a:bodyPr>
          <a:lstStyle/>
          <a:p>
            <a:r>
              <a:rPr lang="en-US" sz="2000" dirty="0" smtClean="0"/>
              <a:t>Lori Baltrusis</a:t>
            </a:r>
            <a:endParaRPr lang="en-US" sz="2000" dirty="0"/>
          </a:p>
          <a:p>
            <a:r>
              <a:rPr lang="en-US" sz="2000" dirty="0" smtClean="0"/>
              <a:t>Family Living Agent</a:t>
            </a:r>
            <a:endParaRPr lang="en-US" sz="2000" dirty="0"/>
          </a:p>
          <a:p>
            <a:r>
              <a:rPr lang="en-US" sz="2000" dirty="0" smtClean="0"/>
              <a:t>Sawyer County UW Extension</a:t>
            </a:r>
          </a:p>
          <a:p>
            <a:r>
              <a:rPr lang="en-US" sz="2000" dirty="0" smtClean="0"/>
              <a:t>Lori.Baltrusis@ces.uwex.edu</a:t>
            </a:r>
            <a:endParaRPr lang="en-US" sz="2000" dirty="0"/>
          </a:p>
        </p:txBody>
      </p:sp>
      <p:pic>
        <p:nvPicPr>
          <p:cNvPr id="1027" name="Picture 3" descr="C:\Users\gail\Pictures\ext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63" y="5929021"/>
            <a:ext cx="1798637" cy="649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Money Habitudes</a:t>
            </a:r>
          </a:p>
        </p:txBody>
      </p:sp>
      <p:sp>
        <p:nvSpPr>
          <p:cNvPr id="27650" name="Rectangle 3"/>
          <p:cNvSpPr>
            <a:spLocks noGrp="1" noChangeArrowheads="1"/>
          </p:cNvSpPr>
          <p:nvPr>
            <p:ph type="body" idx="1"/>
          </p:nvPr>
        </p:nvSpPr>
        <p:spPr>
          <a:xfrm>
            <a:off x="990600" y="1752600"/>
            <a:ext cx="7772400" cy="4267200"/>
          </a:xfrm>
        </p:spPr>
        <p:txBody>
          <a:bodyPr/>
          <a:lstStyle/>
          <a:p>
            <a:r>
              <a:rPr lang="en-US" dirty="0" smtClean="0"/>
              <a:t>Habitudes (habits and attitudes) have more effect on money behaviors than knowledge</a:t>
            </a:r>
          </a:p>
          <a:p>
            <a:pPr lvl="1"/>
            <a:r>
              <a:rPr lang="en-US" dirty="0" smtClean="0"/>
              <a:t>Acquired through modeling by those around us in childhood</a:t>
            </a:r>
          </a:p>
          <a:p>
            <a:pPr lvl="1"/>
            <a:r>
              <a:rPr lang="en-US" dirty="0" smtClean="0"/>
              <a:t>Through experiences in youth and young adulthood</a:t>
            </a:r>
          </a:p>
          <a:p>
            <a:pPr marL="0" indent="0">
              <a:buNone/>
            </a:pPr>
            <a:endParaRPr lang="en-US" dirty="0" smtClean="0"/>
          </a:p>
        </p:txBody>
      </p:sp>
      <p:sp>
        <p:nvSpPr>
          <p:cNvPr id="27651" name="Text Box 4"/>
          <p:cNvSpPr txBox="1">
            <a:spLocks noChangeArrowheads="1"/>
          </p:cNvSpPr>
          <p:nvPr/>
        </p:nvSpPr>
        <p:spPr bwMode="auto">
          <a:xfrm>
            <a:off x="457200" y="6248400"/>
            <a:ext cx="8229600" cy="457200"/>
          </a:xfrm>
          <a:prstGeom prst="rect">
            <a:avLst/>
          </a:prstGeom>
          <a:noFill/>
          <a:ln w="9525">
            <a:noFill/>
            <a:miter lim="800000"/>
            <a:headEnd/>
            <a:tailEnd/>
          </a:ln>
        </p:spPr>
        <p:txBody>
          <a:bodyPr>
            <a:spAutoFit/>
          </a:bodyPr>
          <a:lstStyle/>
          <a:p>
            <a:pPr>
              <a:spcBef>
                <a:spcPct val="50000"/>
              </a:spcBef>
            </a:pPr>
            <a:r>
              <a:rPr lang="en-US">
                <a:solidFill>
                  <a:srgbClr val="000000"/>
                </a:solidFill>
              </a:rPr>
              <a:t>Syble Solomon, </a:t>
            </a:r>
            <a:r>
              <a:rPr lang="en-US">
                <a:solidFill>
                  <a:srgbClr val="000000"/>
                </a:solidFill>
                <a:hlinkClick r:id="rId3"/>
              </a:rPr>
              <a:t>www.moneyhabitudes.com</a:t>
            </a:r>
            <a:r>
              <a:rPr lang="en-US">
                <a:solidFill>
                  <a:srgbClr val="000000"/>
                </a:solidFill>
              </a:rPr>
              <a:t> </a:t>
            </a:r>
          </a:p>
        </p:txBody>
      </p:sp>
    </p:spTree>
    <p:extLst>
      <p:ext uri="{BB962C8B-B14F-4D97-AF65-F5344CB8AC3E}">
        <p14:creationId xmlns:p14="http://schemas.microsoft.com/office/powerpoint/2010/main" val="2280337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Money helps me…</a:t>
            </a:r>
          </a:p>
        </p:txBody>
      </p:sp>
      <p:sp>
        <p:nvSpPr>
          <p:cNvPr id="29698" name="Rectangle 3"/>
          <p:cNvSpPr>
            <a:spLocks noGrp="1" noChangeArrowheads="1"/>
          </p:cNvSpPr>
          <p:nvPr>
            <p:ph type="body" idx="1"/>
          </p:nvPr>
        </p:nvSpPr>
        <p:spPr>
          <a:xfrm>
            <a:off x="1295400" y="1676400"/>
            <a:ext cx="5257800" cy="4876800"/>
          </a:xfrm>
        </p:spPr>
        <p:txBody>
          <a:bodyPr/>
          <a:lstStyle/>
          <a:p>
            <a:pPr>
              <a:lnSpc>
                <a:spcPct val="80000"/>
              </a:lnSpc>
            </a:pPr>
            <a:r>
              <a:rPr lang="en-US" sz="2800" i="1" smtClean="0"/>
              <a:t>Achieve my goals</a:t>
            </a:r>
            <a:r>
              <a:rPr lang="en-US" sz="2800" smtClean="0"/>
              <a:t> </a:t>
            </a:r>
          </a:p>
          <a:p>
            <a:pPr lvl="1">
              <a:lnSpc>
                <a:spcPct val="80000"/>
              </a:lnSpc>
            </a:pPr>
            <a:r>
              <a:rPr lang="en-US" sz="2400" b="1" smtClean="0"/>
              <a:t>Targeted Goal</a:t>
            </a:r>
          </a:p>
          <a:p>
            <a:pPr>
              <a:lnSpc>
                <a:spcPct val="80000"/>
              </a:lnSpc>
            </a:pPr>
            <a:r>
              <a:rPr lang="en-US" sz="2800" i="1" smtClean="0"/>
              <a:t>Feel safe and secure</a:t>
            </a:r>
            <a:endParaRPr lang="en-US" sz="2800" smtClean="0"/>
          </a:p>
          <a:p>
            <a:pPr lvl="1">
              <a:lnSpc>
                <a:spcPct val="80000"/>
              </a:lnSpc>
            </a:pPr>
            <a:r>
              <a:rPr lang="en-US" sz="2400" b="1" smtClean="0"/>
              <a:t>Security</a:t>
            </a:r>
          </a:p>
          <a:p>
            <a:pPr>
              <a:lnSpc>
                <a:spcPct val="80000"/>
              </a:lnSpc>
            </a:pPr>
            <a:r>
              <a:rPr lang="en-US" sz="2800" i="1" smtClean="0"/>
              <a:t>Feel good by giving to others</a:t>
            </a:r>
          </a:p>
          <a:p>
            <a:pPr lvl="1">
              <a:lnSpc>
                <a:spcPct val="80000"/>
              </a:lnSpc>
            </a:pPr>
            <a:r>
              <a:rPr lang="en-US" sz="2400" b="1" smtClean="0"/>
              <a:t>Selfless</a:t>
            </a:r>
            <a:endParaRPr lang="en-US" sz="2400" b="1" i="1" smtClean="0"/>
          </a:p>
          <a:p>
            <a:pPr>
              <a:lnSpc>
                <a:spcPct val="80000"/>
              </a:lnSpc>
            </a:pPr>
            <a:r>
              <a:rPr lang="en-US" sz="2800" i="1" smtClean="0"/>
              <a:t>Let life happen</a:t>
            </a:r>
            <a:r>
              <a:rPr lang="en-US" sz="2800" smtClean="0"/>
              <a:t> </a:t>
            </a:r>
          </a:p>
          <a:p>
            <a:pPr lvl="1">
              <a:lnSpc>
                <a:spcPct val="80000"/>
              </a:lnSpc>
            </a:pPr>
            <a:r>
              <a:rPr lang="en-US" sz="2400" b="1" smtClean="0"/>
              <a:t>Free Spirit</a:t>
            </a:r>
            <a:endParaRPr lang="en-US" sz="2400" b="1" i="1" smtClean="0"/>
          </a:p>
          <a:p>
            <a:pPr>
              <a:lnSpc>
                <a:spcPct val="80000"/>
              </a:lnSpc>
            </a:pPr>
            <a:r>
              <a:rPr lang="en-US" sz="2800" i="1" smtClean="0"/>
              <a:t>Create a positive image</a:t>
            </a:r>
          </a:p>
          <a:p>
            <a:pPr lvl="1">
              <a:lnSpc>
                <a:spcPct val="80000"/>
              </a:lnSpc>
            </a:pPr>
            <a:r>
              <a:rPr lang="en-US" sz="2400" smtClean="0"/>
              <a:t> </a:t>
            </a:r>
            <a:r>
              <a:rPr lang="en-US" sz="2400" b="1" smtClean="0"/>
              <a:t>Status</a:t>
            </a:r>
            <a:endParaRPr lang="en-US" sz="2400" b="1" i="1" smtClean="0"/>
          </a:p>
          <a:p>
            <a:pPr>
              <a:lnSpc>
                <a:spcPct val="80000"/>
              </a:lnSpc>
            </a:pPr>
            <a:r>
              <a:rPr lang="en-US" sz="2800" i="1" smtClean="0"/>
              <a:t>Enjoy the moment</a:t>
            </a:r>
            <a:r>
              <a:rPr lang="en-US" sz="2800" smtClean="0"/>
              <a:t> </a:t>
            </a:r>
          </a:p>
          <a:p>
            <a:pPr lvl="1">
              <a:lnSpc>
                <a:spcPct val="80000"/>
              </a:lnSpc>
            </a:pPr>
            <a:r>
              <a:rPr lang="en-US" sz="2400" b="1" smtClean="0"/>
              <a:t>Spontaneous</a:t>
            </a:r>
          </a:p>
          <a:p>
            <a:pPr lvl="1">
              <a:lnSpc>
                <a:spcPct val="80000"/>
              </a:lnSpc>
            </a:pPr>
            <a:endParaRPr lang="en-US" sz="2400" i="1" smtClean="0"/>
          </a:p>
        </p:txBody>
      </p:sp>
      <p:pic>
        <p:nvPicPr>
          <p:cNvPr id="29699" name="Picture 5" descr="C:\Documents and Settings\kfogarty\Local Settings\Temporary Internet Files\Content.IE5\HVP1HCDJ\MP900341908[1].jpg"/>
          <p:cNvPicPr>
            <a:picLocks noChangeAspect="1" noChangeArrowheads="1"/>
          </p:cNvPicPr>
          <p:nvPr/>
        </p:nvPicPr>
        <p:blipFill>
          <a:blip r:embed="rId3"/>
          <a:srcRect/>
          <a:stretch>
            <a:fillRect/>
          </a:stretch>
        </p:blipFill>
        <p:spPr bwMode="auto">
          <a:xfrm>
            <a:off x="6705600" y="2286000"/>
            <a:ext cx="2284413" cy="3200400"/>
          </a:xfrm>
          <a:prstGeom prst="rect">
            <a:avLst/>
          </a:prstGeom>
          <a:noFill/>
          <a:ln w="9525">
            <a:noFill/>
            <a:miter lim="800000"/>
            <a:headEnd/>
            <a:tailEnd/>
          </a:ln>
        </p:spPr>
      </p:pic>
    </p:spTree>
    <p:extLst>
      <p:ext uri="{BB962C8B-B14F-4D97-AF65-F5344CB8AC3E}">
        <p14:creationId xmlns:p14="http://schemas.microsoft.com/office/powerpoint/2010/main" val="7695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fade">
                                      <p:cBhvr>
                                        <p:cTn id="7" dur="20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8">
                                            <p:txEl>
                                              <p:pRg st="0" end="0"/>
                                            </p:txEl>
                                          </p:spTgt>
                                        </p:tgtEl>
                                        <p:attrNameLst>
                                          <p:attrName>style.visibility</p:attrName>
                                        </p:attrNameLst>
                                      </p:cBhvr>
                                      <p:to>
                                        <p:strVal val="visible"/>
                                      </p:to>
                                    </p:set>
                                    <p:animEffect transition="in" filter="fade">
                                      <p:cBhvr>
                                        <p:cTn id="12" dur="2000"/>
                                        <p:tgtEl>
                                          <p:spTgt spid="2969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698">
                                            <p:txEl>
                                              <p:pRg st="1" end="1"/>
                                            </p:txEl>
                                          </p:spTgt>
                                        </p:tgtEl>
                                        <p:attrNameLst>
                                          <p:attrName>style.visibility</p:attrName>
                                        </p:attrNameLst>
                                      </p:cBhvr>
                                      <p:to>
                                        <p:strVal val="visible"/>
                                      </p:to>
                                    </p:set>
                                    <p:animEffect transition="in" filter="fade">
                                      <p:cBhvr>
                                        <p:cTn id="15" dur="2000"/>
                                        <p:tgtEl>
                                          <p:spTgt spid="2969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698">
                                            <p:txEl>
                                              <p:pRg st="2" end="2"/>
                                            </p:txEl>
                                          </p:spTgt>
                                        </p:tgtEl>
                                        <p:attrNameLst>
                                          <p:attrName>style.visibility</p:attrName>
                                        </p:attrNameLst>
                                      </p:cBhvr>
                                      <p:to>
                                        <p:strVal val="visible"/>
                                      </p:to>
                                    </p:set>
                                    <p:animEffect transition="in" filter="fade">
                                      <p:cBhvr>
                                        <p:cTn id="20" dur="2000"/>
                                        <p:tgtEl>
                                          <p:spTgt spid="29698">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698">
                                            <p:txEl>
                                              <p:pRg st="3" end="3"/>
                                            </p:txEl>
                                          </p:spTgt>
                                        </p:tgtEl>
                                        <p:attrNameLst>
                                          <p:attrName>style.visibility</p:attrName>
                                        </p:attrNameLst>
                                      </p:cBhvr>
                                      <p:to>
                                        <p:strVal val="visible"/>
                                      </p:to>
                                    </p:set>
                                    <p:animEffect transition="in" filter="fade">
                                      <p:cBhvr>
                                        <p:cTn id="23" dur="2000"/>
                                        <p:tgtEl>
                                          <p:spTgt spid="2969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698">
                                            <p:txEl>
                                              <p:pRg st="4" end="4"/>
                                            </p:txEl>
                                          </p:spTgt>
                                        </p:tgtEl>
                                        <p:attrNameLst>
                                          <p:attrName>style.visibility</p:attrName>
                                        </p:attrNameLst>
                                      </p:cBhvr>
                                      <p:to>
                                        <p:strVal val="visible"/>
                                      </p:to>
                                    </p:set>
                                    <p:animEffect transition="in" filter="fade">
                                      <p:cBhvr>
                                        <p:cTn id="28" dur="2000"/>
                                        <p:tgtEl>
                                          <p:spTgt spid="29698">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698">
                                            <p:txEl>
                                              <p:pRg st="5" end="5"/>
                                            </p:txEl>
                                          </p:spTgt>
                                        </p:tgtEl>
                                        <p:attrNameLst>
                                          <p:attrName>style.visibility</p:attrName>
                                        </p:attrNameLst>
                                      </p:cBhvr>
                                      <p:to>
                                        <p:strVal val="visible"/>
                                      </p:to>
                                    </p:set>
                                    <p:animEffect transition="in" filter="fade">
                                      <p:cBhvr>
                                        <p:cTn id="31" dur="2000"/>
                                        <p:tgtEl>
                                          <p:spTgt spid="2969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698">
                                            <p:txEl>
                                              <p:pRg st="6" end="6"/>
                                            </p:txEl>
                                          </p:spTgt>
                                        </p:tgtEl>
                                        <p:attrNameLst>
                                          <p:attrName>style.visibility</p:attrName>
                                        </p:attrNameLst>
                                      </p:cBhvr>
                                      <p:to>
                                        <p:strVal val="visible"/>
                                      </p:to>
                                    </p:set>
                                    <p:animEffect transition="in" filter="fade">
                                      <p:cBhvr>
                                        <p:cTn id="36" dur="2000"/>
                                        <p:tgtEl>
                                          <p:spTgt spid="29698">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698">
                                            <p:txEl>
                                              <p:pRg st="7" end="7"/>
                                            </p:txEl>
                                          </p:spTgt>
                                        </p:tgtEl>
                                        <p:attrNameLst>
                                          <p:attrName>style.visibility</p:attrName>
                                        </p:attrNameLst>
                                      </p:cBhvr>
                                      <p:to>
                                        <p:strVal val="visible"/>
                                      </p:to>
                                    </p:set>
                                    <p:animEffect transition="in" filter="fade">
                                      <p:cBhvr>
                                        <p:cTn id="39" dur="2000"/>
                                        <p:tgtEl>
                                          <p:spTgt spid="29698">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698">
                                            <p:txEl>
                                              <p:pRg st="8" end="8"/>
                                            </p:txEl>
                                          </p:spTgt>
                                        </p:tgtEl>
                                        <p:attrNameLst>
                                          <p:attrName>style.visibility</p:attrName>
                                        </p:attrNameLst>
                                      </p:cBhvr>
                                      <p:to>
                                        <p:strVal val="visible"/>
                                      </p:to>
                                    </p:set>
                                    <p:animEffect transition="in" filter="fade">
                                      <p:cBhvr>
                                        <p:cTn id="44" dur="2000"/>
                                        <p:tgtEl>
                                          <p:spTgt spid="29698">
                                            <p:txEl>
                                              <p:pRg st="8" end="8"/>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698">
                                            <p:txEl>
                                              <p:pRg st="9" end="9"/>
                                            </p:txEl>
                                          </p:spTgt>
                                        </p:tgtEl>
                                        <p:attrNameLst>
                                          <p:attrName>style.visibility</p:attrName>
                                        </p:attrNameLst>
                                      </p:cBhvr>
                                      <p:to>
                                        <p:strVal val="visible"/>
                                      </p:to>
                                    </p:set>
                                    <p:animEffect transition="in" filter="fade">
                                      <p:cBhvr>
                                        <p:cTn id="47" dur="2000"/>
                                        <p:tgtEl>
                                          <p:spTgt spid="2969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698">
                                            <p:txEl>
                                              <p:pRg st="10" end="10"/>
                                            </p:txEl>
                                          </p:spTgt>
                                        </p:tgtEl>
                                        <p:attrNameLst>
                                          <p:attrName>style.visibility</p:attrName>
                                        </p:attrNameLst>
                                      </p:cBhvr>
                                      <p:to>
                                        <p:strVal val="visible"/>
                                      </p:to>
                                    </p:set>
                                    <p:animEffect transition="in" filter="fade">
                                      <p:cBhvr>
                                        <p:cTn id="52" dur="2000"/>
                                        <p:tgtEl>
                                          <p:spTgt spid="29698">
                                            <p:txEl>
                                              <p:pRg st="10" end="1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698">
                                            <p:txEl>
                                              <p:pRg st="11" end="11"/>
                                            </p:txEl>
                                          </p:spTgt>
                                        </p:tgtEl>
                                        <p:attrNameLst>
                                          <p:attrName>style.visibility</p:attrName>
                                        </p:attrNameLst>
                                      </p:cBhvr>
                                      <p:to>
                                        <p:strVal val="visible"/>
                                      </p:to>
                                    </p:set>
                                    <p:animEffect transition="in" filter="fade">
                                      <p:cBhvr>
                                        <p:cTn id="55" dur="2000"/>
                                        <p:tgtEl>
                                          <p:spTgt spid="2969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Giving and Volunteering</a:t>
            </a:r>
            <a:endParaRPr lang="en-US" dirty="0"/>
          </a:p>
        </p:txBody>
      </p:sp>
      <p:sp>
        <p:nvSpPr>
          <p:cNvPr id="6" name="Content Placeholder 5"/>
          <p:cNvSpPr>
            <a:spLocks noGrp="1"/>
          </p:cNvSpPr>
          <p:nvPr>
            <p:ph idx="1"/>
          </p:nvPr>
        </p:nvSpPr>
        <p:spPr/>
        <p:txBody>
          <a:bodyPr/>
          <a:lstStyle/>
          <a:p>
            <a:r>
              <a:rPr lang="en-US" dirty="0" smtClean="0"/>
              <a:t>Encourage children to buy food for food pantry</a:t>
            </a:r>
          </a:p>
          <a:p>
            <a:r>
              <a:rPr lang="en-US" dirty="0" smtClean="0"/>
              <a:t>Encourage families to pack up clothes they’ve outgrown or toys and give to those less fortunate</a:t>
            </a:r>
          </a:p>
          <a:p>
            <a:r>
              <a:rPr lang="en-US" dirty="0" smtClean="0"/>
              <a:t>Charity involves Gifts of TIME as well as money—encourage children offering of services without pay</a:t>
            </a:r>
          </a:p>
        </p:txBody>
      </p:sp>
    </p:spTree>
    <p:extLst>
      <p:ext uri="{BB962C8B-B14F-4D97-AF65-F5344CB8AC3E}">
        <p14:creationId xmlns:p14="http://schemas.microsoft.com/office/powerpoint/2010/main" val="309479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43000" y="381000"/>
            <a:ext cx="7793038" cy="1752600"/>
          </a:xfrm>
        </p:spPr>
        <p:txBody>
          <a:bodyPr/>
          <a:lstStyle/>
          <a:p>
            <a:r>
              <a:rPr lang="en-US" dirty="0" smtClean="0"/>
              <a:t>How do we communicate about finances to the different generations?</a:t>
            </a:r>
            <a:endParaRPr lang="en-US" dirty="0"/>
          </a:p>
        </p:txBody>
      </p:sp>
      <p:sp>
        <p:nvSpPr>
          <p:cNvPr id="12" name="Content Placeholder 11"/>
          <p:cNvSpPr>
            <a:spLocks noGrp="1"/>
          </p:cNvSpPr>
          <p:nvPr>
            <p:ph idx="1"/>
          </p:nvPr>
        </p:nvSpPr>
        <p:spPr>
          <a:xfrm>
            <a:off x="1182688" y="1828800"/>
            <a:ext cx="7772400" cy="4724400"/>
          </a:xfrm>
        </p:spPr>
        <p:txBody>
          <a:bodyPr/>
          <a:lstStyle/>
          <a:p>
            <a:endParaRPr lang="en-US" dirty="0" smtClean="0"/>
          </a:p>
          <a:p>
            <a:r>
              <a:rPr lang="en-US" dirty="0" smtClean="0"/>
              <a:t>Depression: 1901-1924</a:t>
            </a:r>
          </a:p>
          <a:p>
            <a:r>
              <a:rPr lang="en-US" dirty="0" err="1" smtClean="0"/>
              <a:t>Silents</a:t>
            </a:r>
            <a:r>
              <a:rPr lang="en-US" dirty="0" smtClean="0"/>
              <a:t>: 1925-1940</a:t>
            </a:r>
          </a:p>
          <a:p>
            <a:r>
              <a:rPr lang="en-US" dirty="0" smtClean="0"/>
              <a:t>Baby Boomers: 1941-1964</a:t>
            </a:r>
          </a:p>
          <a:p>
            <a:r>
              <a:rPr lang="en-US" dirty="0" smtClean="0"/>
              <a:t>Gen X: 1965-1980</a:t>
            </a:r>
          </a:p>
          <a:p>
            <a:r>
              <a:rPr lang="en-US" dirty="0" err="1" smtClean="0"/>
              <a:t>Millennials</a:t>
            </a:r>
            <a:r>
              <a:rPr lang="en-US" dirty="0" smtClean="0"/>
              <a:t>: 1981-1994</a:t>
            </a:r>
          </a:p>
          <a:p>
            <a:r>
              <a:rPr lang="en-US" dirty="0" smtClean="0"/>
              <a:t>Generation Z: 1995-2009</a:t>
            </a:r>
          </a:p>
          <a:p>
            <a:r>
              <a:rPr lang="en-US" dirty="0" smtClean="0"/>
              <a:t>Generation A: 2010-present</a:t>
            </a:r>
          </a:p>
          <a:p>
            <a:endParaRPr lang="en-US" dirty="0" smtClean="0"/>
          </a:p>
          <a:p>
            <a:endParaRPr lang="en-US" dirty="0"/>
          </a:p>
        </p:txBody>
      </p:sp>
    </p:spTree>
    <p:extLst>
      <p:ext uri="{BB962C8B-B14F-4D97-AF65-F5344CB8AC3E}">
        <p14:creationId xmlns:p14="http://schemas.microsoft.com/office/powerpoint/2010/main" val="288190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smtClean="0"/>
              <a:t>When’s A Good Time to Talk?</a:t>
            </a:r>
          </a:p>
        </p:txBody>
      </p:sp>
      <p:sp>
        <p:nvSpPr>
          <p:cNvPr id="67586" name="Rectangle 3"/>
          <p:cNvSpPr>
            <a:spLocks noGrp="1" noChangeArrowheads="1"/>
          </p:cNvSpPr>
          <p:nvPr>
            <p:ph type="body" idx="1"/>
          </p:nvPr>
        </p:nvSpPr>
        <p:spPr/>
        <p:txBody>
          <a:bodyPr/>
          <a:lstStyle/>
          <a:p>
            <a:pPr eaLnBrk="1" hangingPunct="1"/>
            <a:r>
              <a:rPr lang="en-US" smtClean="0"/>
              <a:t>Mealtime</a:t>
            </a:r>
          </a:p>
          <a:p>
            <a:pPr eaLnBrk="1" hangingPunct="1"/>
            <a:r>
              <a:rPr lang="en-US" smtClean="0"/>
              <a:t>In the car</a:t>
            </a:r>
          </a:p>
          <a:p>
            <a:pPr eaLnBrk="1" hangingPunct="1"/>
            <a:r>
              <a:rPr lang="en-US" smtClean="0"/>
              <a:t>During quiet activities</a:t>
            </a:r>
          </a:p>
          <a:p>
            <a:pPr eaLnBrk="1" hangingPunct="1"/>
            <a:r>
              <a:rPr lang="en-US" smtClean="0"/>
              <a:t>Watching TV</a:t>
            </a:r>
          </a:p>
          <a:p>
            <a:pPr eaLnBrk="1" hangingPunct="1"/>
            <a:r>
              <a:rPr lang="en-US" smtClean="0"/>
              <a:t>Shopping together</a:t>
            </a:r>
          </a:p>
          <a:p>
            <a:pPr eaLnBrk="1" hangingPunct="1"/>
            <a:r>
              <a:rPr lang="en-US" smtClean="0"/>
              <a:t>Paying bills</a:t>
            </a:r>
          </a:p>
        </p:txBody>
      </p:sp>
      <p:pic>
        <p:nvPicPr>
          <p:cNvPr id="67587" name="Picture 6" descr="mealtime"/>
          <p:cNvPicPr>
            <a:picLocks noChangeAspect="1" noChangeArrowheads="1"/>
          </p:cNvPicPr>
          <p:nvPr/>
        </p:nvPicPr>
        <p:blipFill>
          <a:blip r:embed="rId3"/>
          <a:srcRect/>
          <a:stretch>
            <a:fillRect/>
          </a:stretch>
        </p:blipFill>
        <p:spPr bwMode="auto">
          <a:xfrm>
            <a:off x="6096000" y="2057400"/>
            <a:ext cx="2408238"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events 6-9-06"/>
          <p:cNvPicPr>
            <a:picLocks noChangeAspect="1" noChangeArrowheads="1"/>
          </p:cNvPicPr>
          <p:nvPr/>
        </p:nvPicPr>
        <p:blipFill>
          <a:blip r:embed="rId3"/>
          <a:srcRect/>
          <a:stretch>
            <a:fillRect/>
          </a:stretch>
        </p:blipFill>
        <p:spPr bwMode="auto">
          <a:xfrm>
            <a:off x="0" y="0"/>
            <a:ext cx="9296400" cy="6891338"/>
          </a:xfrm>
          <a:prstGeom prst="rect">
            <a:avLst/>
          </a:prstGeom>
          <a:noFill/>
          <a:ln w="9525">
            <a:noFill/>
            <a:miter lim="800000"/>
            <a:headEnd/>
            <a:tailEnd/>
          </a:ln>
        </p:spPr>
      </p:pic>
      <p:sp>
        <p:nvSpPr>
          <p:cNvPr id="241667" name="Rectangle 4"/>
          <p:cNvSpPr>
            <a:spLocks noChangeArrowheads="1"/>
          </p:cNvSpPr>
          <p:nvPr/>
        </p:nvSpPr>
        <p:spPr bwMode="auto">
          <a:xfrm>
            <a:off x="1512888" y="6400800"/>
            <a:ext cx="6515100" cy="457200"/>
          </a:xfrm>
          <a:prstGeom prst="rect">
            <a:avLst/>
          </a:prstGeom>
          <a:noFill/>
          <a:ln w="9525">
            <a:noFill/>
            <a:miter lim="800000"/>
            <a:headEnd/>
            <a:tailEnd/>
          </a:ln>
        </p:spPr>
        <p:txBody>
          <a:bodyPr anchor="ctr"/>
          <a:lstStyle/>
          <a:p>
            <a:pPr algn="ctr" fontAlgn="auto">
              <a:spcAft>
                <a:spcPts val="0"/>
              </a:spcAft>
            </a:pPr>
            <a:r>
              <a:rPr lang="en-US" sz="1000">
                <a:solidFill>
                  <a:srgbClr val="808080"/>
                </a:solidFill>
                <a:latin typeface="Arial"/>
              </a:rPr>
              <a:t>Copyright © PREP Educational Products, Inc. 2008. All rights reserved. 303.759.9931.</a:t>
            </a:r>
          </a:p>
        </p:txBody>
      </p:sp>
      <p:sp>
        <p:nvSpPr>
          <p:cNvPr id="4" name="Rectangle 3"/>
          <p:cNvSpPr/>
          <p:nvPr/>
        </p:nvSpPr>
        <p:spPr>
          <a:xfrm>
            <a:off x="609600" y="152400"/>
            <a:ext cx="6415539" cy="523220"/>
          </a:xfrm>
          <a:prstGeom prst="rect">
            <a:avLst/>
          </a:prstGeom>
        </p:spPr>
        <p:txBody>
          <a:bodyPr wrap="none">
            <a:spAutoFit/>
          </a:bodyPr>
          <a:lstStyle/>
          <a:p>
            <a:pPr fontAlgn="auto">
              <a:spcBef>
                <a:spcPts val="0"/>
              </a:spcBef>
              <a:spcAft>
                <a:spcPts val="0"/>
              </a:spcAft>
            </a:pPr>
            <a:r>
              <a:rPr lang="en-US" sz="2800" dirty="0" smtClean="0">
                <a:solidFill>
                  <a:srgbClr val="808080">
                    <a:lumMod val="50000"/>
                  </a:srgbClr>
                </a:solidFill>
                <a:latin typeface="Arial"/>
              </a:rPr>
              <a:t>Events: HOW a discussion gets started</a:t>
            </a:r>
          </a:p>
        </p:txBody>
      </p:sp>
    </p:spTree>
    <p:extLst>
      <p:ext uri="{BB962C8B-B14F-4D97-AF65-F5344CB8AC3E}">
        <p14:creationId xmlns:p14="http://schemas.microsoft.com/office/powerpoint/2010/main" val="4117899948"/>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78850" cy="989013"/>
          </a:xfrm>
        </p:spPr>
        <p:txBody>
          <a:bodyPr/>
          <a:lstStyle/>
          <a:p>
            <a:r>
              <a:rPr lang="en-US" sz="3200" dirty="0" smtClean="0"/>
              <a:t>How to communicate about issues like money</a:t>
            </a:r>
            <a:endParaRPr lang="en-US" sz="3200" dirty="0"/>
          </a:p>
        </p:txBody>
      </p:sp>
      <p:sp>
        <p:nvSpPr>
          <p:cNvPr id="4" name="Rectangle 2"/>
          <p:cNvSpPr txBox="1">
            <a:spLocks noChangeArrowheads="1"/>
          </p:cNvSpPr>
          <p:nvPr/>
        </p:nvSpPr>
        <p:spPr bwMode="auto">
          <a:xfrm>
            <a:off x="762000" y="1447800"/>
            <a:ext cx="7175500" cy="4562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indent="-609600">
              <a:spcBef>
                <a:spcPct val="20000"/>
              </a:spcBef>
              <a:buFontTx/>
              <a:buChar char="•"/>
              <a:defRPr/>
            </a:pPr>
            <a:r>
              <a:rPr lang="en-US" sz="2800" kern="0" dirty="0" smtClean="0">
                <a:solidFill>
                  <a:srgbClr val="808080"/>
                </a:solidFill>
                <a:latin typeface="Arial"/>
              </a:rPr>
              <a:t>Decide when to talk</a:t>
            </a:r>
          </a:p>
          <a:p>
            <a:pPr marL="990600" lvl="1" indent="-533400">
              <a:spcBef>
                <a:spcPct val="20000"/>
              </a:spcBef>
              <a:buFontTx/>
              <a:buChar char="–"/>
              <a:defRPr/>
            </a:pPr>
            <a:r>
              <a:rPr lang="en-US" sz="2800" kern="0" dirty="0" smtClean="0">
                <a:solidFill>
                  <a:srgbClr val="808080"/>
                </a:solidFill>
                <a:latin typeface="Arial"/>
              </a:rPr>
              <a:t>Set aside a specific time to talk about issues. </a:t>
            </a:r>
          </a:p>
          <a:p>
            <a:pPr marL="990600" lvl="1" indent="-533400">
              <a:spcBef>
                <a:spcPct val="20000"/>
              </a:spcBef>
              <a:buFontTx/>
              <a:buChar char="–"/>
              <a:defRPr/>
            </a:pPr>
            <a:r>
              <a:rPr lang="en-US" sz="2800" kern="0" dirty="0" smtClean="0">
                <a:solidFill>
                  <a:srgbClr val="808080"/>
                </a:solidFill>
                <a:latin typeface="Arial"/>
              </a:rPr>
              <a:t>Use the Speaker Listener Technique.</a:t>
            </a:r>
          </a:p>
          <a:p>
            <a:pPr marL="609600" indent="-609600">
              <a:spcBef>
                <a:spcPct val="20000"/>
              </a:spcBef>
              <a:buFont typeface="Wingdings" pitchFamily="2" charset="2"/>
              <a:buNone/>
              <a:defRPr/>
            </a:pPr>
            <a:endParaRPr lang="en-US" sz="2800" kern="0" dirty="0" smtClean="0">
              <a:solidFill>
                <a:srgbClr val="808080"/>
              </a:solidFill>
              <a:latin typeface="Arial"/>
            </a:endParaRPr>
          </a:p>
          <a:p>
            <a:pPr marL="609600" indent="-609600">
              <a:spcBef>
                <a:spcPct val="20000"/>
              </a:spcBef>
              <a:buFontTx/>
              <a:buChar char="•"/>
              <a:defRPr/>
            </a:pPr>
            <a:r>
              <a:rPr lang="en-US" sz="2800" kern="0" dirty="0" smtClean="0">
                <a:solidFill>
                  <a:srgbClr val="808080"/>
                </a:solidFill>
                <a:latin typeface="Arial"/>
              </a:rPr>
              <a:t>Decide when not to talk</a:t>
            </a:r>
          </a:p>
          <a:p>
            <a:pPr marL="990600" lvl="1" indent="-533400">
              <a:spcBef>
                <a:spcPct val="20000"/>
              </a:spcBef>
              <a:buFontTx/>
              <a:buChar char="–"/>
              <a:defRPr/>
            </a:pPr>
            <a:r>
              <a:rPr lang="en-US" sz="2800" kern="0" dirty="0" smtClean="0">
                <a:solidFill>
                  <a:srgbClr val="808080"/>
                </a:solidFill>
                <a:latin typeface="Arial"/>
              </a:rPr>
              <a:t>Not when you’re riled-up about an event.</a:t>
            </a:r>
          </a:p>
          <a:p>
            <a:pPr marL="990600" lvl="1" indent="-533400">
              <a:spcBef>
                <a:spcPct val="20000"/>
              </a:spcBef>
              <a:buFontTx/>
              <a:buChar char="–"/>
              <a:defRPr/>
            </a:pPr>
            <a:r>
              <a:rPr lang="en-US" sz="2800" kern="0" dirty="0" smtClean="0">
                <a:solidFill>
                  <a:srgbClr val="808080"/>
                </a:solidFill>
                <a:latin typeface="Arial"/>
              </a:rPr>
              <a:t>Use Time Outs (if necessary.)</a:t>
            </a:r>
          </a:p>
          <a:p>
            <a:pPr marL="609600" indent="-609600">
              <a:spcBef>
                <a:spcPct val="20000"/>
              </a:spcBef>
              <a:buFontTx/>
              <a:buChar char="•"/>
              <a:defRPr/>
            </a:pPr>
            <a:endParaRPr lang="en-US" sz="1000" kern="0" dirty="0" smtClean="0">
              <a:solidFill>
                <a:srgbClr val="808080"/>
              </a:solidFill>
              <a:latin typeface="Arial"/>
            </a:endParaRPr>
          </a:p>
          <a:p>
            <a:pPr marL="609600" indent="-609600">
              <a:spcBef>
                <a:spcPct val="20000"/>
              </a:spcBef>
              <a:buFont typeface="Wingdings" pitchFamily="2" charset="2"/>
              <a:buNone/>
              <a:defRPr/>
            </a:pPr>
            <a:endParaRPr lang="en-US" sz="1000" kern="0" dirty="0" smtClean="0">
              <a:solidFill>
                <a:srgbClr val="808080"/>
              </a:solidFill>
              <a:latin typeface="Arial"/>
            </a:endParaRPr>
          </a:p>
        </p:txBody>
      </p:sp>
      <p:sp>
        <p:nvSpPr>
          <p:cNvPr id="3" name="Slide Number Placeholder 2"/>
          <p:cNvSpPr>
            <a:spLocks noGrp="1"/>
          </p:cNvSpPr>
          <p:nvPr>
            <p:ph type="sldNum" sz="quarter" idx="12"/>
          </p:nvPr>
        </p:nvSpPr>
        <p:spPr/>
        <p:txBody>
          <a:bodyPr/>
          <a:lstStyle/>
          <a:p>
            <a:fld id="{868038F7-68A8-4C5B-9332-925B488892DC}" type="slidenum">
              <a:rPr lang="en-US" smtClean="0">
                <a:solidFill>
                  <a:srgbClr val="808080"/>
                </a:solidFill>
              </a:rPr>
              <a:pPr/>
              <a:t>16</a:t>
            </a:fld>
            <a:endParaRPr lang="en-US">
              <a:solidFill>
                <a:srgbClr val="808080"/>
              </a:solidFill>
            </a:endParaRPr>
          </a:p>
        </p:txBody>
      </p:sp>
    </p:spTree>
    <p:extLst>
      <p:ext uri="{BB962C8B-B14F-4D97-AF65-F5344CB8AC3E}">
        <p14:creationId xmlns:p14="http://schemas.microsoft.com/office/powerpoint/2010/main" val="2723875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2438400" y="0"/>
            <a:ext cx="5562600" cy="1066800"/>
          </a:xfrm>
        </p:spPr>
        <p:txBody>
          <a:bodyPr anchor="ctr"/>
          <a:lstStyle/>
          <a:p>
            <a:pPr eaLnBrk="1" hangingPunct="1"/>
            <a:r>
              <a:rPr lang="en-US" dirty="0" smtClean="0"/>
              <a:t>Calling Time Out</a:t>
            </a:r>
          </a:p>
        </p:txBody>
      </p:sp>
      <p:pic>
        <p:nvPicPr>
          <p:cNvPr id="162819" name="Picture 3"/>
          <p:cNvPicPr>
            <a:picLocks noChangeAspect="1" noChangeArrowheads="1"/>
          </p:cNvPicPr>
          <p:nvPr/>
        </p:nvPicPr>
        <p:blipFill>
          <a:blip r:embed="rId3"/>
          <a:srcRect/>
          <a:stretch>
            <a:fillRect/>
          </a:stretch>
        </p:blipFill>
        <p:spPr bwMode="auto">
          <a:xfrm>
            <a:off x="1895475" y="1227138"/>
            <a:ext cx="5468938" cy="4792662"/>
          </a:xfrm>
          <a:prstGeom prst="rect">
            <a:avLst/>
          </a:prstGeom>
          <a:noFill/>
          <a:ln w="25400" algn="ctr">
            <a:noFill/>
            <a:miter lim="800000"/>
            <a:headEnd/>
            <a:tailEnd/>
          </a:ln>
        </p:spPr>
      </p:pic>
      <p:sp>
        <p:nvSpPr>
          <p:cNvPr id="162820" name="Rectangle 4"/>
          <p:cNvSpPr>
            <a:spLocks noChangeArrowheads="1"/>
          </p:cNvSpPr>
          <p:nvPr/>
        </p:nvSpPr>
        <p:spPr bwMode="auto">
          <a:xfrm>
            <a:off x="1571625" y="6400800"/>
            <a:ext cx="6515100" cy="457200"/>
          </a:xfrm>
          <a:prstGeom prst="rect">
            <a:avLst/>
          </a:prstGeom>
          <a:noFill/>
          <a:ln w="9525">
            <a:noFill/>
            <a:miter lim="800000"/>
            <a:headEnd/>
            <a:tailEnd/>
          </a:ln>
        </p:spPr>
        <p:txBody>
          <a:bodyPr anchor="ctr"/>
          <a:lstStyle/>
          <a:p>
            <a:pPr algn="ctr" fontAlgn="auto">
              <a:spcAft>
                <a:spcPts val="0"/>
              </a:spcAft>
            </a:pPr>
            <a:r>
              <a:rPr lang="en-US" sz="1000">
                <a:solidFill>
                  <a:srgbClr val="B2B2B2"/>
                </a:solidFill>
                <a:latin typeface="Arial"/>
              </a:rPr>
              <a:t>Copyright © PREP Educational Products, Inc. 2008. All rights reserved. 303.759.9931.</a:t>
            </a:r>
          </a:p>
        </p:txBody>
      </p:sp>
    </p:spTree>
    <p:extLst>
      <p:ext uri="{BB962C8B-B14F-4D97-AF65-F5344CB8AC3E}">
        <p14:creationId xmlns:p14="http://schemas.microsoft.com/office/powerpoint/2010/main" val="2060043380"/>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a:xfrm>
            <a:off x="1981200" y="0"/>
            <a:ext cx="7162800" cy="1143000"/>
          </a:xfrm>
          <a:noFill/>
        </p:spPr>
        <p:txBody>
          <a:bodyPr lIns="90488" tIns="44450" rIns="90488" bIns="44450" anchor="ctr"/>
          <a:lstStyle/>
          <a:p>
            <a:pPr eaLnBrk="1" hangingPunct="1"/>
            <a:r>
              <a:rPr lang="en-US" dirty="0" smtClean="0"/>
              <a:t>“The Speaker has The Floor.”</a:t>
            </a:r>
          </a:p>
        </p:txBody>
      </p:sp>
      <p:pic>
        <p:nvPicPr>
          <p:cNvPr id="196611" name="Picture 3" descr="floor with border"/>
          <p:cNvPicPr>
            <a:picLocks noGrp="1" noChangeAspect="1" noChangeArrowheads="1"/>
          </p:cNvPicPr>
          <p:nvPr>
            <p:ph idx="4294967295"/>
          </p:nvPr>
        </p:nvPicPr>
        <p:blipFill>
          <a:blip r:embed="rId3"/>
          <a:srcRect/>
          <a:stretch>
            <a:fillRect/>
          </a:stretch>
        </p:blipFill>
        <p:spPr>
          <a:xfrm>
            <a:off x="2243138" y="1089025"/>
            <a:ext cx="5257800" cy="5257800"/>
          </a:xfrm>
          <a:noFill/>
        </p:spPr>
      </p:pic>
      <p:sp>
        <p:nvSpPr>
          <p:cNvPr id="196612" name="Rectangle 4"/>
          <p:cNvSpPr>
            <a:spLocks noChangeArrowheads="1"/>
          </p:cNvSpPr>
          <p:nvPr/>
        </p:nvSpPr>
        <p:spPr bwMode="auto">
          <a:xfrm>
            <a:off x="1571625" y="6400800"/>
            <a:ext cx="6515100" cy="457200"/>
          </a:xfrm>
          <a:prstGeom prst="rect">
            <a:avLst/>
          </a:prstGeom>
          <a:noFill/>
          <a:ln w="9525">
            <a:noFill/>
            <a:miter lim="800000"/>
            <a:headEnd/>
            <a:tailEnd/>
          </a:ln>
        </p:spPr>
        <p:txBody>
          <a:bodyPr anchor="ctr"/>
          <a:lstStyle/>
          <a:p>
            <a:pPr algn="ctr" fontAlgn="auto">
              <a:spcAft>
                <a:spcPts val="0"/>
              </a:spcAft>
            </a:pPr>
            <a:r>
              <a:rPr lang="en-US" sz="1000">
                <a:solidFill>
                  <a:srgbClr val="B2B2B2"/>
                </a:solidFill>
                <a:latin typeface="Arial"/>
              </a:rPr>
              <a:t>Copyright © PREP Educational Products, Inc. 2008. All rights reserved. 303.759.9931.</a:t>
            </a:r>
          </a:p>
        </p:txBody>
      </p:sp>
    </p:spTree>
    <p:extLst>
      <p:ext uri="{BB962C8B-B14F-4D97-AF65-F5344CB8AC3E}">
        <p14:creationId xmlns:p14="http://schemas.microsoft.com/office/powerpoint/2010/main" val="897912473"/>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25400" algn="ctr">
            <a:noFill/>
            <a:miter lim="800000"/>
            <a:headEnd/>
            <a:tailEnd/>
          </a:ln>
        </p:spPr>
      </p:pic>
      <p:sp>
        <p:nvSpPr>
          <p:cNvPr id="194563" name="Rectangle 4"/>
          <p:cNvSpPr>
            <a:spLocks noChangeArrowheads="1"/>
          </p:cNvSpPr>
          <p:nvPr/>
        </p:nvSpPr>
        <p:spPr bwMode="auto">
          <a:xfrm>
            <a:off x="1571625" y="6400800"/>
            <a:ext cx="6515100" cy="457200"/>
          </a:xfrm>
          <a:prstGeom prst="rect">
            <a:avLst/>
          </a:prstGeom>
          <a:noFill/>
          <a:ln w="9525">
            <a:noFill/>
            <a:miter lim="800000"/>
            <a:headEnd/>
            <a:tailEnd/>
          </a:ln>
        </p:spPr>
        <p:txBody>
          <a:bodyPr anchor="ctr"/>
          <a:lstStyle/>
          <a:p>
            <a:pPr algn="ctr" fontAlgn="auto">
              <a:spcAft>
                <a:spcPts val="0"/>
              </a:spcAft>
            </a:pPr>
            <a:r>
              <a:rPr lang="en-US" sz="1000">
                <a:solidFill>
                  <a:srgbClr val="B2B2B2"/>
                </a:solidFill>
                <a:latin typeface="Arial"/>
              </a:rPr>
              <a:t>Copyright © PREP Educational Products, Inc. 2008. All rights reserved. 303.759.9931.</a:t>
            </a:r>
          </a:p>
        </p:txBody>
      </p:sp>
    </p:spTree>
    <p:extLst>
      <p:ext uri="{BB962C8B-B14F-4D97-AF65-F5344CB8AC3E}">
        <p14:creationId xmlns:p14="http://schemas.microsoft.com/office/powerpoint/2010/main" val="3351996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What Research Tells Us</a:t>
            </a:r>
          </a:p>
        </p:txBody>
      </p:sp>
      <p:sp>
        <p:nvSpPr>
          <p:cNvPr id="18434" name="Rectangle 3"/>
          <p:cNvSpPr>
            <a:spLocks noGrp="1" noChangeArrowheads="1"/>
          </p:cNvSpPr>
          <p:nvPr>
            <p:ph type="body" idx="1"/>
          </p:nvPr>
        </p:nvSpPr>
        <p:spPr>
          <a:xfrm>
            <a:off x="381000" y="1905000"/>
            <a:ext cx="8534400" cy="4495800"/>
          </a:xfrm>
        </p:spPr>
        <p:txBody>
          <a:bodyPr/>
          <a:lstStyle/>
          <a:p>
            <a:pPr marL="342900" lvl="1" indent="-342900" eaLnBrk="1" hangingPunct="1">
              <a:buClr>
                <a:schemeClr val="folHlink"/>
              </a:buClr>
              <a:buSzPct val="60000"/>
            </a:pPr>
            <a:r>
              <a:rPr lang="en-US" sz="3200" smtClean="0"/>
              <a:t>Students knew more about income &amp; spending than about money management &amp; saving</a:t>
            </a:r>
          </a:p>
          <a:p>
            <a:pPr marL="342900" lvl="1" indent="-342900" eaLnBrk="1" hangingPunct="1">
              <a:buClr>
                <a:schemeClr val="folHlink"/>
              </a:buClr>
              <a:buSzPct val="60000"/>
              <a:buFont typeface="Wingdings" pitchFamily="2" charset="2"/>
              <a:buNone/>
            </a:pPr>
            <a:endParaRPr lang="en-US" sz="1000" smtClean="0"/>
          </a:p>
          <a:p>
            <a:pPr eaLnBrk="1" hangingPunct="1"/>
            <a:r>
              <a:rPr lang="en-US" smtClean="0"/>
              <a:t>The 2008 JumpStart financial literacy survey of high school seniors found</a:t>
            </a:r>
          </a:p>
          <a:p>
            <a:pPr lvl="2" eaLnBrk="1" hangingPunct="1"/>
            <a:r>
              <a:rPr lang="en-US" sz="2800" smtClean="0"/>
              <a:t>Students answered 48.3% of questions correctly</a:t>
            </a:r>
          </a:p>
          <a:p>
            <a:pPr lvl="2" eaLnBrk="1" hangingPunct="1"/>
            <a:r>
              <a:rPr lang="en-US" sz="2800" smtClean="0"/>
              <a:t>73% failed</a:t>
            </a:r>
          </a:p>
        </p:txBody>
      </p:sp>
      <p:sp>
        <p:nvSpPr>
          <p:cNvPr id="18435" name="Rectangle 7"/>
          <p:cNvSpPr>
            <a:spLocks noChangeArrowheads="1"/>
          </p:cNvSpPr>
          <p:nvPr/>
        </p:nvSpPr>
        <p:spPr bwMode="auto">
          <a:xfrm>
            <a:off x="685800" y="6461125"/>
            <a:ext cx="4568825" cy="396875"/>
          </a:xfrm>
          <a:prstGeom prst="rect">
            <a:avLst/>
          </a:prstGeom>
          <a:noFill/>
          <a:ln w="9525">
            <a:noFill/>
            <a:miter lim="800000"/>
            <a:headEnd/>
            <a:tailEnd/>
          </a:ln>
        </p:spPr>
        <p:txBody>
          <a:bodyPr wrap="none">
            <a:spAutoFit/>
          </a:bodyPr>
          <a:lstStyle/>
          <a:p>
            <a:r>
              <a:rPr lang="en-US" sz="2000">
                <a:hlinkClick r:id="rId3"/>
              </a:rPr>
              <a:t>http://www.jumpstart.org/survey.html</a:t>
            </a:r>
            <a:r>
              <a:rPr lang="en-US" sz="2000"/>
              <a:t> </a:t>
            </a:r>
          </a:p>
        </p:txBody>
      </p:sp>
      <p:pic>
        <p:nvPicPr>
          <p:cNvPr id="18436" name="Picture 6" descr="teen 1"/>
          <p:cNvPicPr>
            <a:picLocks noChangeAspect="1" noChangeArrowheads="1"/>
          </p:cNvPicPr>
          <p:nvPr/>
        </p:nvPicPr>
        <p:blipFill>
          <a:blip r:embed="rId4"/>
          <a:srcRect/>
          <a:stretch>
            <a:fillRect/>
          </a:stretch>
        </p:blipFill>
        <p:spPr bwMode="auto">
          <a:xfrm>
            <a:off x="6629400" y="5180013"/>
            <a:ext cx="2514600" cy="167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25400" algn="ctr">
            <a:noFill/>
            <a:miter lim="800000"/>
            <a:headEnd/>
            <a:tailEnd/>
          </a:ln>
        </p:spPr>
      </p:pic>
      <p:sp>
        <p:nvSpPr>
          <p:cNvPr id="195587" name="Rectangle 4"/>
          <p:cNvSpPr>
            <a:spLocks noChangeArrowheads="1"/>
          </p:cNvSpPr>
          <p:nvPr/>
        </p:nvSpPr>
        <p:spPr bwMode="auto">
          <a:xfrm>
            <a:off x="1571625" y="6400800"/>
            <a:ext cx="6515100" cy="457200"/>
          </a:xfrm>
          <a:prstGeom prst="rect">
            <a:avLst/>
          </a:prstGeom>
          <a:noFill/>
          <a:ln w="9525">
            <a:noFill/>
            <a:miter lim="800000"/>
            <a:headEnd/>
            <a:tailEnd/>
          </a:ln>
        </p:spPr>
        <p:txBody>
          <a:bodyPr anchor="ctr"/>
          <a:lstStyle/>
          <a:p>
            <a:pPr algn="ctr" fontAlgn="auto">
              <a:spcAft>
                <a:spcPts val="0"/>
              </a:spcAft>
            </a:pPr>
            <a:r>
              <a:rPr lang="en-US" sz="1000">
                <a:solidFill>
                  <a:srgbClr val="B2B2B2"/>
                </a:solidFill>
                <a:latin typeface="Arial"/>
              </a:rPr>
              <a:t>Copyright © PREP Educational Products, Inc. 2008. All rights reserved. 303.759.9931.</a:t>
            </a:r>
          </a:p>
        </p:txBody>
      </p:sp>
    </p:spTree>
    <p:extLst>
      <p:ext uri="{BB962C8B-B14F-4D97-AF65-F5344CB8AC3E}">
        <p14:creationId xmlns:p14="http://schemas.microsoft.com/office/powerpoint/2010/main" val="2353358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smtClean="0"/>
              <a:t>In Summary</a:t>
            </a:r>
          </a:p>
        </p:txBody>
      </p:sp>
      <p:sp>
        <p:nvSpPr>
          <p:cNvPr id="69634" name="Rectangle 3"/>
          <p:cNvSpPr>
            <a:spLocks noGrp="1" noChangeArrowheads="1"/>
          </p:cNvSpPr>
          <p:nvPr>
            <p:ph type="body" idx="1"/>
          </p:nvPr>
        </p:nvSpPr>
        <p:spPr>
          <a:xfrm>
            <a:off x="838200" y="1981200"/>
            <a:ext cx="7964488" cy="4114800"/>
          </a:xfrm>
        </p:spPr>
        <p:txBody>
          <a:bodyPr/>
          <a:lstStyle/>
          <a:p>
            <a:pPr marL="0" indent="0" eaLnBrk="1" hangingPunct="1">
              <a:buNone/>
            </a:pPr>
            <a:r>
              <a:rPr lang="en-US" dirty="0" smtClean="0"/>
              <a:t>Spin Quest Game</a:t>
            </a:r>
          </a:p>
          <a:p>
            <a:pPr eaLnBrk="1" hangingPunct="1"/>
            <a:endParaRPr lang="en-US" dirty="0" smtClean="0"/>
          </a:p>
        </p:txBody>
      </p:sp>
      <p:pic>
        <p:nvPicPr>
          <p:cNvPr id="69635" name="Picture 4" descr="family black"/>
          <p:cNvPicPr>
            <a:picLocks noChangeAspect="1" noChangeArrowheads="1"/>
          </p:cNvPicPr>
          <p:nvPr/>
        </p:nvPicPr>
        <p:blipFill>
          <a:blip r:embed="rId3"/>
          <a:srcRect/>
          <a:stretch>
            <a:fillRect/>
          </a:stretch>
        </p:blipFill>
        <p:spPr bwMode="auto">
          <a:xfrm>
            <a:off x="5867400" y="0"/>
            <a:ext cx="3276600" cy="2184400"/>
          </a:xfrm>
          <a:prstGeom prst="rect">
            <a:avLst/>
          </a:prstGeom>
          <a:noFill/>
          <a:ln w="9525">
            <a:noFill/>
            <a:miter lim="800000"/>
            <a:headEnd/>
            <a:tailEnd/>
          </a:ln>
        </p:spPr>
      </p:pic>
      <p:sp>
        <p:nvSpPr>
          <p:cNvPr id="69637" name="Text Box 5"/>
          <p:cNvSpPr txBox="1">
            <a:spLocks noChangeArrowheads="1"/>
          </p:cNvSpPr>
          <p:nvPr/>
        </p:nvSpPr>
        <p:spPr bwMode="auto">
          <a:xfrm>
            <a:off x="76200" y="6019800"/>
            <a:ext cx="8915400" cy="466725"/>
          </a:xfrm>
          <a:prstGeom prst="rect">
            <a:avLst/>
          </a:prstGeom>
          <a:noFill/>
          <a:ln w="9525">
            <a:solidFill>
              <a:schemeClr val="hlink"/>
            </a:solidFill>
            <a:miter lim="800000"/>
            <a:headEnd/>
            <a:tailEnd/>
          </a:ln>
          <a:effectLst/>
        </p:spPr>
        <p:txBody>
          <a:bodyPr>
            <a:spAutoFit/>
          </a:bodyPr>
          <a:lstStyle/>
          <a:p>
            <a:pPr>
              <a:spcBef>
                <a:spcPct val="50000"/>
              </a:spcBef>
            </a:pPr>
            <a:r>
              <a:rPr lang="en-US"/>
              <a:t>Please complete the evaluation that will launch after this session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dirty="0" smtClean="0">
                <a:latin typeface="Jokerman" pitchFamily="82" charset="0"/>
              </a:rPr>
              <a:t>Raising A Money Smart Child</a:t>
            </a:r>
          </a:p>
        </p:txBody>
      </p:sp>
      <p:sp>
        <p:nvSpPr>
          <p:cNvPr id="71682" name="Rectangle 3"/>
          <p:cNvSpPr>
            <a:spLocks noGrp="1" noChangeArrowheads="1"/>
          </p:cNvSpPr>
          <p:nvPr>
            <p:ph type="body" sz="half" idx="1"/>
          </p:nvPr>
        </p:nvSpPr>
        <p:spPr>
          <a:xfrm>
            <a:off x="914400" y="2133600"/>
            <a:ext cx="7961313" cy="5181600"/>
          </a:xfrm>
        </p:spPr>
        <p:txBody>
          <a:bodyPr/>
          <a:lstStyle/>
          <a:p>
            <a:pPr eaLnBrk="1" hangingPunct="1"/>
            <a:r>
              <a:rPr lang="en-US" dirty="0" smtClean="0"/>
              <a:t>National Endowment for Financial Education </a:t>
            </a:r>
            <a:r>
              <a:rPr lang="en-US" dirty="0" smtClean="0">
                <a:hlinkClick r:id="rId3"/>
              </a:rPr>
              <a:t>www.nefe.com</a:t>
            </a:r>
            <a:r>
              <a:rPr lang="en-US" dirty="0" smtClean="0"/>
              <a:t> </a:t>
            </a:r>
          </a:p>
          <a:p>
            <a:pPr eaLnBrk="1" hangingPunct="1"/>
            <a:r>
              <a:rPr lang="en-US" dirty="0" smtClean="0">
                <a:solidFill>
                  <a:schemeClr val="hlink"/>
                </a:solidFill>
                <a:hlinkClick r:id="rId4"/>
              </a:rPr>
              <a:t>www.practicalmoneyskills.com</a:t>
            </a:r>
            <a:endParaRPr lang="en-US" dirty="0" smtClean="0">
              <a:solidFill>
                <a:schemeClr val="hlink"/>
              </a:solidFill>
            </a:endParaRPr>
          </a:p>
          <a:p>
            <a:pPr eaLnBrk="1" hangingPunct="1"/>
            <a:r>
              <a:rPr lang="en-US" dirty="0" smtClean="0">
                <a:solidFill>
                  <a:schemeClr val="hlink"/>
                </a:solidFill>
                <a:hlinkClick r:id="rId5"/>
              </a:rPr>
              <a:t>www.themint.org</a:t>
            </a:r>
            <a:endParaRPr lang="en-US" dirty="0" smtClean="0">
              <a:solidFill>
                <a:schemeClr val="hlink"/>
              </a:solidFill>
            </a:endParaRPr>
          </a:p>
          <a:p>
            <a:pPr eaLnBrk="1" hangingPunct="1"/>
            <a:r>
              <a:rPr lang="en-US" u="sng" dirty="0" smtClean="0">
                <a:hlinkClick r:id="rId6"/>
              </a:rPr>
              <a:t>www.jumpstart.org</a:t>
            </a:r>
            <a:endParaRPr lang="en-US" dirty="0" smtClean="0"/>
          </a:p>
          <a:p>
            <a:pPr eaLnBrk="1" hangingPunct="1"/>
            <a:r>
              <a:rPr lang="en-US" smtClean="0">
                <a:solidFill>
                  <a:srgbClr val="FF0000"/>
                </a:solidFill>
                <a:hlinkClick r:id="rId7"/>
              </a:rPr>
              <a:t>www.financial-education-icfe.org</a:t>
            </a:r>
            <a:endParaRPr lang="en-US" dirty="0" smtClean="0">
              <a:solidFill>
                <a:srgbClr val="FF0000"/>
              </a:solidFill>
            </a:endParaRPr>
          </a:p>
          <a:p>
            <a:pPr eaLnBrk="1" hangingPunct="1"/>
            <a:r>
              <a:rPr lang="en-US" dirty="0" smtClean="0">
                <a:solidFill>
                  <a:srgbClr val="FF0000"/>
                </a:solidFill>
                <a:hlinkClick r:id="rId8"/>
              </a:rPr>
              <a:t>www.kidswealth.com</a:t>
            </a:r>
            <a:endParaRPr lang="en-US" dirty="0" smtClean="0">
              <a:solidFill>
                <a:srgbClr val="FF0000"/>
              </a:solidFill>
            </a:endParaRPr>
          </a:p>
          <a:p>
            <a:pPr eaLnBrk="1" hangingPunct="1"/>
            <a:r>
              <a:rPr lang="en-US" dirty="0" smtClean="0">
                <a:hlinkClick r:id="rId9"/>
              </a:rPr>
              <a:t>www.moneyhabitudes.com</a:t>
            </a:r>
            <a:r>
              <a:rPr lang="en-US" dirty="0" smtClean="0"/>
              <a:t> </a:t>
            </a:r>
          </a:p>
          <a:p>
            <a:pPr eaLnBrk="1" hangingPunct="1"/>
            <a:endParaRPr lang="en-US" dirty="0" smtClean="0">
              <a:solidFill>
                <a:schemeClr val="hlin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Numbers</a:t>
            </a:r>
            <a:endParaRPr lang="en-US" dirty="0"/>
          </a:p>
        </p:txBody>
      </p:sp>
      <p:sp>
        <p:nvSpPr>
          <p:cNvPr id="3" name="Content Placeholder 2"/>
          <p:cNvSpPr>
            <a:spLocks noGrp="1"/>
          </p:cNvSpPr>
          <p:nvPr>
            <p:ph idx="1"/>
          </p:nvPr>
        </p:nvSpPr>
        <p:spPr/>
        <p:txBody>
          <a:bodyPr/>
          <a:lstStyle/>
          <a:p>
            <a:r>
              <a:rPr lang="en-US" dirty="0" smtClean="0">
                <a:hlinkClick r:id="rId3"/>
              </a:rPr>
              <a:t>By The Numbers</a:t>
            </a:r>
            <a:endParaRPr lang="en-US" dirty="0" smtClean="0"/>
          </a:p>
        </p:txBody>
      </p:sp>
    </p:spTree>
    <p:extLst>
      <p:ext uri="{BB962C8B-B14F-4D97-AF65-F5344CB8AC3E}">
        <p14:creationId xmlns:p14="http://schemas.microsoft.com/office/powerpoint/2010/main" val="639872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Chat Question:</a:t>
            </a:r>
          </a:p>
        </p:txBody>
      </p:sp>
      <p:sp>
        <p:nvSpPr>
          <p:cNvPr id="20482" name="Content Placeholder 2"/>
          <p:cNvSpPr>
            <a:spLocks noGrp="1"/>
          </p:cNvSpPr>
          <p:nvPr>
            <p:ph idx="1"/>
          </p:nvPr>
        </p:nvSpPr>
        <p:spPr>
          <a:xfrm>
            <a:off x="990600" y="2133600"/>
            <a:ext cx="7772400" cy="3581400"/>
          </a:xfrm>
        </p:spPr>
        <p:txBody>
          <a:bodyPr/>
          <a:lstStyle/>
          <a:p>
            <a:pPr marL="609600" indent="-609600">
              <a:buFont typeface="Wingdings" pitchFamily="2" charset="2"/>
              <a:buNone/>
            </a:pPr>
            <a:r>
              <a:rPr lang="en-US" smtClean="0"/>
              <a:t>Where do youth get most of their financial information? </a:t>
            </a:r>
          </a:p>
          <a:p>
            <a:pPr marL="609600" indent="-609600">
              <a:buFont typeface="Wingdings" pitchFamily="2" charset="2"/>
              <a:buNone/>
            </a:pPr>
            <a:endParaRPr lang="en-US" sz="1400" smtClean="0"/>
          </a:p>
          <a:p>
            <a:pPr marL="990600" lvl="1" indent="-533400">
              <a:buClr>
                <a:schemeClr val="tx1"/>
              </a:buClr>
              <a:buSzTx/>
              <a:buFont typeface="Wingdings" pitchFamily="2" charset="2"/>
              <a:buAutoNum type="arabicPeriod"/>
            </a:pPr>
            <a:r>
              <a:rPr lang="en-US" smtClean="0"/>
              <a:t>Teachers</a:t>
            </a:r>
          </a:p>
          <a:p>
            <a:pPr marL="990600" lvl="1" indent="-533400">
              <a:buClr>
                <a:schemeClr val="tx1"/>
              </a:buClr>
              <a:buSzTx/>
              <a:buFont typeface="Wingdings" pitchFamily="2" charset="2"/>
              <a:buAutoNum type="arabicPeriod"/>
            </a:pPr>
            <a:r>
              <a:rPr lang="en-US" smtClean="0"/>
              <a:t>Media (Celebrities, Magazines, TV etc.)</a:t>
            </a:r>
          </a:p>
          <a:p>
            <a:pPr marL="990600" lvl="1" indent="-533400">
              <a:buClr>
                <a:schemeClr val="tx1"/>
              </a:buClr>
              <a:buSzTx/>
              <a:buFont typeface="Wingdings" pitchFamily="2" charset="2"/>
              <a:buAutoNum type="arabicPeriod"/>
            </a:pPr>
            <a:r>
              <a:rPr lang="en-US" smtClean="0"/>
              <a:t>Friends</a:t>
            </a:r>
          </a:p>
          <a:p>
            <a:pPr marL="990600" lvl="1" indent="-533400">
              <a:buClr>
                <a:schemeClr val="tx1"/>
              </a:buClr>
              <a:buSzTx/>
              <a:buFont typeface="Wingdings" pitchFamily="2" charset="2"/>
              <a:buAutoNum type="arabicPeriod"/>
            </a:pPr>
            <a:r>
              <a:rPr lang="en-US" smtClean="0"/>
              <a:t>Parents</a:t>
            </a:r>
          </a:p>
        </p:txBody>
      </p:sp>
    </p:spTree>
    <p:extLst>
      <p:ext uri="{BB962C8B-B14F-4D97-AF65-F5344CB8AC3E}">
        <p14:creationId xmlns:p14="http://schemas.microsoft.com/office/powerpoint/2010/main" val="456740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t>What Research Tells Us</a:t>
            </a:r>
          </a:p>
        </p:txBody>
      </p:sp>
      <p:sp>
        <p:nvSpPr>
          <p:cNvPr id="21506" name="Rectangle 3"/>
          <p:cNvSpPr>
            <a:spLocks noGrp="1" noChangeArrowheads="1"/>
          </p:cNvSpPr>
          <p:nvPr>
            <p:ph type="body" idx="1"/>
          </p:nvPr>
        </p:nvSpPr>
        <p:spPr>
          <a:xfrm>
            <a:off x="2362200" y="1752600"/>
            <a:ext cx="6553200" cy="4114800"/>
          </a:xfrm>
        </p:spPr>
        <p:txBody>
          <a:bodyPr/>
          <a:lstStyle/>
          <a:p>
            <a:pPr lvl="1" eaLnBrk="1" hangingPunct="1">
              <a:lnSpc>
                <a:spcPct val="90000"/>
              </a:lnSpc>
            </a:pPr>
            <a:r>
              <a:rPr lang="en-US" sz="3200" smtClean="0"/>
              <a:t>Parents are the main source of financial education (67%)*</a:t>
            </a:r>
          </a:p>
          <a:p>
            <a:pPr lvl="1" eaLnBrk="1" hangingPunct="1">
              <a:lnSpc>
                <a:spcPct val="90000"/>
              </a:lnSpc>
            </a:pPr>
            <a:r>
              <a:rPr lang="en-US" sz="3200" smtClean="0"/>
              <a:t>94% of students ages 16-22 say they are likely to turn to their parents as a source of financial information**</a:t>
            </a:r>
          </a:p>
          <a:p>
            <a:pPr lvl="1" eaLnBrk="1" hangingPunct="1">
              <a:lnSpc>
                <a:spcPct val="90000"/>
              </a:lnSpc>
            </a:pPr>
            <a:r>
              <a:rPr lang="en-US" smtClean="0"/>
              <a:t>Only 26% of 13- to 21-year-olds report that parents actively taught them how to manage money. **</a:t>
            </a:r>
            <a:endParaRPr lang="en-US" sz="3200" smtClean="0"/>
          </a:p>
          <a:p>
            <a:pPr lvl="1" eaLnBrk="1" hangingPunct="1">
              <a:lnSpc>
                <a:spcPct val="90000"/>
              </a:lnSpc>
            </a:pPr>
            <a:endParaRPr lang="en-US" sz="3200" smtClean="0"/>
          </a:p>
          <a:p>
            <a:pPr eaLnBrk="1" hangingPunct="1">
              <a:lnSpc>
                <a:spcPct val="90000"/>
              </a:lnSpc>
            </a:pPr>
            <a:endParaRPr lang="en-US" smtClean="0"/>
          </a:p>
        </p:txBody>
      </p:sp>
      <p:sp>
        <p:nvSpPr>
          <p:cNvPr id="21507" name="Text Box 6"/>
          <p:cNvSpPr txBox="1">
            <a:spLocks noChangeArrowheads="1"/>
          </p:cNvSpPr>
          <p:nvPr/>
        </p:nvSpPr>
        <p:spPr bwMode="auto">
          <a:xfrm>
            <a:off x="533400" y="6073775"/>
            <a:ext cx="8001000" cy="779463"/>
          </a:xfrm>
          <a:prstGeom prst="rect">
            <a:avLst/>
          </a:prstGeom>
          <a:noFill/>
          <a:ln w="9525">
            <a:noFill/>
            <a:miter lim="800000"/>
            <a:headEnd/>
            <a:tailEnd/>
          </a:ln>
        </p:spPr>
        <p:txBody>
          <a:bodyPr>
            <a:spAutoFit/>
          </a:bodyPr>
          <a:lstStyle/>
          <a:p>
            <a:pPr>
              <a:spcBef>
                <a:spcPct val="50000"/>
              </a:spcBef>
            </a:pPr>
            <a:r>
              <a:rPr lang="en-US" sz="1800"/>
              <a:t>*2010 themint.org poll (Unscientific Poll) **2001 Youth and Money Survey</a:t>
            </a:r>
          </a:p>
          <a:p>
            <a:pPr>
              <a:spcBef>
                <a:spcPct val="50000"/>
              </a:spcBef>
            </a:pPr>
            <a:endParaRPr lang="en-US" sz="1800"/>
          </a:p>
        </p:txBody>
      </p:sp>
      <p:pic>
        <p:nvPicPr>
          <p:cNvPr id="21508" name="Picture 6" descr="family white"/>
          <p:cNvPicPr>
            <a:picLocks noChangeAspect="1" noChangeArrowheads="1"/>
          </p:cNvPicPr>
          <p:nvPr/>
        </p:nvPicPr>
        <p:blipFill>
          <a:blip r:embed="rId3"/>
          <a:srcRect/>
          <a:stretch>
            <a:fillRect/>
          </a:stretch>
        </p:blipFill>
        <p:spPr bwMode="auto">
          <a:xfrm>
            <a:off x="457200" y="2819400"/>
            <a:ext cx="2286000" cy="209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What Research Tells Us</a:t>
            </a:r>
          </a:p>
        </p:txBody>
      </p:sp>
      <p:sp>
        <p:nvSpPr>
          <p:cNvPr id="18434" name="Rectangle 3"/>
          <p:cNvSpPr>
            <a:spLocks noGrp="1" noChangeArrowheads="1"/>
          </p:cNvSpPr>
          <p:nvPr>
            <p:ph type="body" idx="1"/>
          </p:nvPr>
        </p:nvSpPr>
        <p:spPr>
          <a:xfrm>
            <a:off x="381000" y="1905000"/>
            <a:ext cx="8534400" cy="4495800"/>
          </a:xfrm>
        </p:spPr>
        <p:txBody>
          <a:bodyPr/>
          <a:lstStyle/>
          <a:p>
            <a:pPr marL="342900" lvl="1" indent="-342900" eaLnBrk="1" hangingPunct="1">
              <a:buClr>
                <a:schemeClr val="folHlink"/>
              </a:buClr>
              <a:buSzPct val="60000"/>
            </a:pPr>
            <a:r>
              <a:rPr lang="en-US" sz="3200" dirty="0" smtClean="0"/>
              <a:t>Our kids can tell us about the “latest” and the “hottest” in the marketplace.</a:t>
            </a:r>
          </a:p>
          <a:p>
            <a:pPr marL="342900" lvl="1" indent="-342900" eaLnBrk="1" hangingPunct="1">
              <a:buClr>
                <a:schemeClr val="folHlink"/>
              </a:buClr>
              <a:buSzPct val="60000"/>
            </a:pPr>
            <a:r>
              <a:rPr lang="en-US" sz="3200" dirty="0" smtClean="0"/>
              <a:t>They are steeped in advertising…</a:t>
            </a:r>
          </a:p>
          <a:p>
            <a:pPr marL="342900" lvl="1" indent="-342900" eaLnBrk="1" hangingPunct="1">
              <a:buClr>
                <a:schemeClr val="folHlink"/>
              </a:buClr>
              <a:buSzPct val="60000"/>
            </a:pPr>
            <a:r>
              <a:rPr lang="en-US" sz="3200" dirty="0" smtClean="0"/>
              <a:t>Yet, they know very little about handling money.</a:t>
            </a:r>
          </a:p>
          <a:p>
            <a:pPr marL="342900" lvl="1" indent="-342900" eaLnBrk="1" hangingPunct="1">
              <a:buClr>
                <a:schemeClr val="folHlink"/>
              </a:buClr>
              <a:buSzPct val="60000"/>
            </a:pPr>
            <a:r>
              <a:rPr lang="en-US" sz="3200" dirty="0" smtClean="0"/>
              <a:t>Huge number of our youth don’t know they should pay more than the required minimum on their credit card balance. </a:t>
            </a:r>
          </a:p>
          <a:p>
            <a:pPr marL="342900" lvl="1" indent="-342900" eaLnBrk="1" hangingPunct="1">
              <a:buClr>
                <a:schemeClr val="folHlink"/>
              </a:buClr>
              <a:buSzPct val="60000"/>
              <a:buFont typeface="Wingdings" pitchFamily="2" charset="2"/>
              <a:buNone/>
            </a:pPr>
            <a:endParaRPr lang="en-US" sz="1000" dirty="0" smtClean="0"/>
          </a:p>
          <a:p>
            <a:pPr eaLnBrk="1" hangingPunct="1"/>
            <a:endParaRPr lang="en-US" dirty="0" smtClean="0"/>
          </a:p>
        </p:txBody>
      </p:sp>
      <p:sp>
        <p:nvSpPr>
          <p:cNvPr id="18435" name="Rectangle 7"/>
          <p:cNvSpPr>
            <a:spLocks noChangeArrowheads="1"/>
          </p:cNvSpPr>
          <p:nvPr/>
        </p:nvSpPr>
        <p:spPr bwMode="auto">
          <a:xfrm>
            <a:off x="685800" y="6461125"/>
            <a:ext cx="6398931" cy="400110"/>
          </a:xfrm>
          <a:prstGeom prst="rect">
            <a:avLst/>
          </a:prstGeom>
          <a:noFill/>
          <a:ln w="9525">
            <a:noFill/>
            <a:miter lim="800000"/>
            <a:headEnd/>
            <a:tailEnd/>
          </a:ln>
        </p:spPr>
        <p:txBody>
          <a:bodyPr wrap="none">
            <a:spAutoFit/>
          </a:bodyPr>
          <a:lstStyle/>
          <a:p>
            <a:r>
              <a:rPr lang="en-US" sz="2000" dirty="0">
                <a:solidFill>
                  <a:srgbClr val="000000"/>
                </a:solidFill>
              </a:rPr>
              <a:t>http://</a:t>
            </a:r>
            <a:r>
              <a:rPr lang="en-US" sz="2000" dirty="0" smtClean="0">
                <a:solidFill>
                  <a:srgbClr val="000000"/>
                </a:solidFill>
              </a:rPr>
              <a:t>www.themint.org/parents/about-kids-today.html </a:t>
            </a:r>
            <a:endParaRPr lang="en-US" sz="2000" dirty="0">
              <a:solidFill>
                <a:srgbClr val="000000"/>
              </a:solidFill>
            </a:endParaRPr>
          </a:p>
        </p:txBody>
      </p:sp>
      <p:pic>
        <p:nvPicPr>
          <p:cNvPr id="18436" name="Picture 6" descr="teen 1"/>
          <p:cNvPicPr>
            <a:picLocks noChangeAspect="1" noChangeArrowheads="1"/>
          </p:cNvPicPr>
          <p:nvPr/>
        </p:nvPicPr>
        <p:blipFill>
          <a:blip r:embed="rId3"/>
          <a:srcRect/>
          <a:stretch>
            <a:fillRect/>
          </a:stretch>
        </p:blipFill>
        <p:spPr bwMode="auto">
          <a:xfrm>
            <a:off x="7619351" y="5383406"/>
            <a:ext cx="1524648" cy="1017394"/>
          </a:xfrm>
          <a:prstGeom prst="rect">
            <a:avLst/>
          </a:prstGeom>
          <a:noFill/>
          <a:ln w="9525">
            <a:noFill/>
            <a:miter lim="800000"/>
            <a:headEnd/>
            <a:tailEnd/>
          </a:ln>
        </p:spPr>
      </p:pic>
    </p:spTree>
    <p:extLst>
      <p:ext uri="{BB962C8B-B14F-4D97-AF65-F5344CB8AC3E}">
        <p14:creationId xmlns:p14="http://schemas.microsoft.com/office/powerpoint/2010/main" val="4280314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Parents can:</a:t>
            </a:r>
          </a:p>
        </p:txBody>
      </p:sp>
      <p:sp>
        <p:nvSpPr>
          <p:cNvPr id="25602" name="Rectangle 3"/>
          <p:cNvSpPr>
            <a:spLocks noGrp="1" noChangeArrowheads="1"/>
          </p:cNvSpPr>
          <p:nvPr>
            <p:ph type="body" idx="1"/>
          </p:nvPr>
        </p:nvSpPr>
        <p:spPr/>
        <p:txBody>
          <a:bodyPr/>
          <a:lstStyle/>
          <a:p>
            <a:r>
              <a:rPr lang="en-US" smtClean="0"/>
              <a:t>Create daily conversations about money</a:t>
            </a:r>
          </a:p>
          <a:p>
            <a:r>
              <a:rPr lang="en-US" smtClean="0"/>
              <a:t>Review the financial habits and attitudes we model for our kids</a:t>
            </a:r>
          </a:p>
        </p:txBody>
      </p:sp>
      <p:pic>
        <p:nvPicPr>
          <p:cNvPr id="25603" name="Picture 5" descr="C:\Documents and Settings\kfogarty\Local Settings\Temporary Internet Files\Content.IE5\NJZSVVFI\MP900399712[1].jpg"/>
          <p:cNvPicPr>
            <a:picLocks noChangeAspect="1" noChangeArrowheads="1"/>
          </p:cNvPicPr>
          <p:nvPr/>
        </p:nvPicPr>
        <p:blipFill>
          <a:blip r:embed="rId3"/>
          <a:srcRect/>
          <a:stretch>
            <a:fillRect/>
          </a:stretch>
        </p:blipFill>
        <p:spPr bwMode="auto">
          <a:xfrm>
            <a:off x="2841625" y="4038600"/>
            <a:ext cx="3559175" cy="2371725"/>
          </a:xfrm>
          <a:prstGeom prst="rect">
            <a:avLst/>
          </a:prstGeom>
          <a:noFill/>
          <a:ln w="9525">
            <a:noFill/>
            <a:miter lim="800000"/>
            <a:headEnd/>
            <a:tailEnd/>
          </a:ln>
        </p:spPr>
      </p:pic>
    </p:spTree>
    <p:extLst>
      <p:ext uri="{BB962C8B-B14F-4D97-AF65-F5344CB8AC3E}">
        <p14:creationId xmlns:p14="http://schemas.microsoft.com/office/powerpoint/2010/main" val="2102717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dirty="0" smtClean="0"/>
              <a:t>What Research Tells Us</a:t>
            </a:r>
          </a:p>
        </p:txBody>
      </p:sp>
      <p:sp>
        <p:nvSpPr>
          <p:cNvPr id="21506" name="Rectangle 3"/>
          <p:cNvSpPr>
            <a:spLocks noGrp="1" noChangeArrowheads="1"/>
          </p:cNvSpPr>
          <p:nvPr>
            <p:ph type="body" idx="1"/>
          </p:nvPr>
        </p:nvSpPr>
        <p:spPr>
          <a:xfrm>
            <a:off x="2362200" y="1752600"/>
            <a:ext cx="6553200" cy="4114800"/>
          </a:xfrm>
        </p:spPr>
        <p:txBody>
          <a:bodyPr/>
          <a:lstStyle/>
          <a:p>
            <a:pPr lvl="1" eaLnBrk="1" hangingPunct="1">
              <a:lnSpc>
                <a:spcPct val="90000"/>
              </a:lnSpc>
            </a:pPr>
            <a:r>
              <a:rPr lang="en-US" sz="3200" dirty="0" smtClean="0"/>
              <a:t>Grandparents growing resource for grandchildren</a:t>
            </a:r>
          </a:p>
          <a:p>
            <a:pPr lvl="1" eaLnBrk="1" hangingPunct="1">
              <a:lnSpc>
                <a:spcPct val="90000"/>
              </a:lnSpc>
            </a:pPr>
            <a:r>
              <a:rPr lang="en-US" sz="3200" dirty="0" smtClean="0"/>
              <a:t>More than half of grandparents (55%) say passing down the value of financial security is important to them.</a:t>
            </a:r>
          </a:p>
          <a:p>
            <a:pPr lvl="1" eaLnBrk="1" hangingPunct="1">
              <a:lnSpc>
                <a:spcPct val="90000"/>
              </a:lnSpc>
            </a:pPr>
            <a:endParaRPr lang="en-US" sz="3200" dirty="0" smtClean="0"/>
          </a:p>
          <a:p>
            <a:pPr lvl="1" eaLnBrk="1" hangingPunct="1">
              <a:lnSpc>
                <a:spcPct val="90000"/>
              </a:lnSpc>
            </a:pPr>
            <a:endParaRPr lang="en-US" sz="3200" dirty="0" smtClean="0"/>
          </a:p>
          <a:p>
            <a:pPr eaLnBrk="1" hangingPunct="1">
              <a:lnSpc>
                <a:spcPct val="90000"/>
              </a:lnSpc>
            </a:pPr>
            <a:endParaRPr lang="en-US" dirty="0" smtClean="0"/>
          </a:p>
        </p:txBody>
      </p:sp>
      <p:sp>
        <p:nvSpPr>
          <p:cNvPr id="21507" name="Text Box 6"/>
          <p:cNvSpPr txBox="1">
            <a:spLocks noChangeArrowheads="1"/>
          </p:cNvSpPr>
          <p:nvPr/>
        </p:nvSpPr>
        <p:spPr bwMode="auto">
          <a:xfrm>
            <a:off x="533400" y="6073775"/>
            <a:ext cx="8001000" cy="779463"/>
          </a:xfrm>
          <a:prstGeom prst="rect">
            <a:avLst/>
          </a:prstGeom>
          <a:noFill/>
          <a:ln w="9525">
            <a:noFill/>
            <a:miter lim="800000"/>
            <a:headEnd/>
            <a:tailEnd/>
          </a:ln>
        </p:spPr>
        <p:txBody>
          <a:bodyPr>
            <a:spAutoFit/>
          </a:bodyPr>
          <a:lstStyle/>
          <a:p>
            <a:pPr>
              <a:spcBef>
                <a:spcPct val="50000"/>
              </a:spcBef>
            </a:pPr>
            <a:r>
              <a:rPr lang="en-US" sz="1800" dirty="0" smtClean="0">
                <a:solidFill>
                  <a:srgbClr val="000000"/>
                </a:solidFill>
              </a:rPr>
              <a:t>*2012 Grandparents Investing in Grandchildren, Met Life, Generations United</a:t>
            </a:r>
            <a:endParaRPr lang="en-US" sz="1800" dirty="0">
              <a:solidFill>
                <a:srgbClr val="000000"/>
              </a:solidFill>
            </a:endParaRPr>
          </a:p>
          <a:p>
            <a:pPr>
              <a:spcBef>
                <a:spcPct val="50000"/>
              </a:spcBef>
            </a:pPr>
            <a:endParaRPr lang="en-US" sz="1800" dirty="0">
              <a:solidFill>
                <a:srgbClr val="000000"/>
              </a:solidFill>
            </a:endParaRPr>
          </a:p>
        </p:txBody>
      </p:sp>
      <p:pic>
        <p:nvPicPr>
          <p:cNvPr id="21508" name="Picture 6" descr="family white"/>
          <p:cNvPicPr>
            <a:picLocks noChangeAspect="1" noChangeArrowheads="1"/>
          </p:cNvPicPr>
          <p:nvPr/>
        </p:nvPicPr>
        <p:blipFill>
          <a:blip r:embed="rId3"/>
          <a:srcRect/>
          <a:stretch>
            <a:fillRect/>
          </a:stretch>
        </p:blipFill>
        <p:spPr bwMode="auto">
          <a:xfrm>
            <a:off x="457200" y="2819400"/>
            <a:ext cx="2286000" cy="2093913"/>
          </a:xfrm>
          <a:prstGeom prst="rect">
            <a:avLst/>
          </a:prstGeom>
          <a:noFill/>
          <a:ln w="9525">
            <a:noFill/>
            <a:miter lim="800000"/>
            <a:headEnd/>
            <a:tailEnd/>
          </a:ln>
        </p:spPr>
      </p:pic>
    </p:spTree>
    <p:extLst>
      <p:ext uri="{BB962C8B-B14F-4D97-AF65-F5344CB8AC3E}">
        <p14:creationId xmlns:p14="http://schemas.microsoft.com/office/powerpoint/2010/main" val="2524588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001" y="1257300"/>
            <a:ext cx="7793038" cy="1143000"/>
          </a:xfrm>
        </p:spPr>
        <p:txBody>
          <a:bodyPr/>
          <a:lstStyle/>
          <a:p>
            <a:r>
              <a:rPr lang="en-US" dirty="0" smtClean="0"/>
              <a:t>What are the top three subjects most often avoided in “polite society?</a:t>
            </a:r>
            <a:endParaRPr lang="en-US" dirty="0"/>
          </a:p>
        </p:txBody>
      </p:sp>
      <p:sp>
        <p:nvSpPr>
          <p:cNvPr id="3" name="Content Placeholder 2"/>
          <p:cNvSpPr>
            <a:spLocks noGrp="1"/>
          </p:cNvSpPr>
          <p:nvPr>
            <p:ph idx="1"/>
          </p:nvPr>
        </p:nvSpPr>
        <p:spPr>
          <a:xfrm>
            <a:off x="1182688" y="2590800"/>
            <a:ext cx="7772400" cy="4038600"/>
          </a:xfrm>
        </p:spPr>
        <p:txBody>
          <a:bodyPr/>
          <a:lstStyle/>
          <a:p>
            <a:r>
              <a:rPr lang="en-US" dirty="0" smtClean="0"/>
              <a:t>Sex</a:t>
            </a:r>
          </a:p>
          <a:p>
            <a:r>
              <a:rPr lang="en-US" dirty="0" smtClean="0"/>
              <a:t>Religion</a:t>
            </a:r>
          </a:p>
          <a:p>
            <a:r>
              <a:rPr lang="en-US" dirty="0" smtClean="0"/>
              <a:t>Money</a:t>
            </a:r>
          </a:p>
          <a:p>
            <a:endParaRPr lang="en-US" dirty="0"/>
          </a:p>
          <a:p>
            <a:endParaRPr lang="en-US" dirty="0" smtClean="0"/>
          </a:p>
          <a:p>
            <a:endParaRPr lang="en-US" dirty="0"/>
          </a:p>
          <a:p>
            <a:pPr lvl="4"/>
            <a:r>
              <a:rPr lang="en-US" dirty="0" smtClean="0"/>
              <a:t>Stanley &amp; </a:t>
            </a:r>
            <a:r>
              <a:rPr lang="en-US" dirty="0" err="1" smtClean="0"/>
              <a:t>Einhorn</a:t>
            </a:r>
            <a:r>
              <a:rPr lang="en-US" dirty="0" smtClean="0"/>
              <a:t>, 2007</a:t>
            </a:r>
            <a:endParaRPr lang="en-US" dirty="0"/>
          </a:p>
        </p:txBody>
      </p:sp>
    </p:spTree>
    <p:extLst>
      <p:ext uri="{BB962C8B-B14F-4D97-AF65-F5344CB8AC3E}">
        <p14:creationId xmlns:p14="http://schemas.microsoft.com/office/powerpoint/2010/main" val="3156889260"/>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s01_1">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s01_1">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s01_1">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s01_1">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ms01_1">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s01_1">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2763</TotalTime>
  <Words>2192</Words>
  <Application>Microsoft Office PowerPoint</Application>
  <PresentationFormat>On-screen Show (4:3)</PresentationFormat>
  <Paragraphs>255</Paragraphs>
  <Slides>22</Slides>
  <Notes>22</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22</vt:i4>
      </vt:variant>
    </vt:vector>
  </HeadingPairs>
  <TitlesOfParts>
    <vt:vector size="30" baseType="lpstr">
      <vt:lpstr>Blends</vt:lpstr>
      <vt:lpstr>ms01_1</vt:lpstr>
      <vt:lpstr>1_ms01_1</vt:lpstr>
      <vt:lpstr>2_ms01_1</vt:lpstr>
      <vt:lpstr>3_ms01_1</vt:lpstr>
      <vt:lpstr>4_ms01_1</vt:lpstr>
      <vt:lpstr>5_ms01_1</vt:lpstr>
      <vt:lpstr>Image</vt:lpstr>
      <vt:lpstr>Raising A  Money Smart Child</vt:lpstr>
      <vt:lpstr>What Research Tells Us</vt:lpstr>
      <vt:lpstr>By the Numbers</vt:lpstr>
      <vt:lpstr>Chat Question:</vt:lpstr>
      <vt:lpstr>What Research Tells Us</vt:lpstr>
      <vt:lpstr>What Research Tells Us</vt:lpstr>
      <vt:lpstr>Parents can:</vt:lpstr>
      <vt:lpstr>What Research Tells Us</vt:lpstr>
      <vt:lpstr>What are the top three subjects most often avoided in “polite society?</vt:lpstr>
      <vt:lpstr>Money Habitudes</vt:lpstr>
      <vt:lpstr>Money helps me…</vt:lpstr>
      <vt:lpstr>Giving and Volunteering</vt:lpstr>
      <vt:lpstr>How do we communicate about finances to the different generations?</vt:lpstr>
      <vt:lpstr>When’s A Good Time to Talk?</vt:lpstr>
      <vt:lpstr>PowerPoint Presentation</vt:lpstr>
      <vt:lpstr>How to communicate about issues like money</vt:lpstr>
      <vt:lpstr>Calling Time Out</vt:lpstr>
      <vt:lpstr>“The Speaker has The Floor.”</vt:lpstr>
      <vt:lpstr>PowerPoint Presentation</vt:lpstr>
      <vt:lpstr>PowerPoint Presentation</vt:lpstr>
      <vt:lpstr>In Summary</vt:lpstr>
      <vt:lpstr>Raising A Money Smart Child</vt:lpstr>
    </vt:vector>
  </TitlesOfParts>
  <Company>City of Jacksonville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A Money Smart Child</dc:title>
  <dc:creator>McKinney</dc:creator>
  <cp:lastModifiedBy>Tidemann, Michelle</cp:lastModifiedBy>
  <cp:revision>219</cp:revision>
  <cp:lastPrinted>2014-07-15T18:31:44Z</cp:lastPrinted>
  <dcterms:created xsi:type="dcterms:W3CDTF">2004-05-03T18:17:22Z</dcterms:created>
  <dcterms:modified xsi:type="dcterms:W3CDTF">2014-07-17T18:54:22Z</dcterms:modified>
</cp:coreProperties>
</file>