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9" r:id="rId10"/>
    <p:sldId id="264" r:id="rId11"/>
    <p:sldId id="270" r:id="rId12"/>
    <p:sldId id="265" r:id="rId13"/>
    <p:sldId id="271" r:id="rId14"/>
    <p:sldId id="272" r:id="rId15"/>
    <p:sldId id="267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8A9-73ED-49DA-B307-1F6957CB14C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E3E-0677-45DE-A735-2A10B427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5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8A9-73ED-49DA-B307-1F6957CB14C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E3E-0677-45DE-A735-2A10B427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8A9-73ED-49DA-B307-1F6957CB14C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E3E-0677-45DE-A735-2A10B427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8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8A9-73ED-49DA-B307-1F6957CB14C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E3E-0677-45DE-A735-2A10B427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4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8A9-73ED-49DA-B307-1F6957CB14C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E3E-0677-45DE-A735-2A10B427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8A9-73ED-49DA-B307-1F6957CB14C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E3E-0677-45DE-A735-2A10B427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4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8A9-73ED-49DA-B307-1F6957CB14C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E3E-0677-45DE-A735-2A10B427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5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8A9-73ED-49DA-B307-1F6957CB14C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E3E-0677-45DE-A735-2A10B427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2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8A9-73ED-49DA-B307-1F6957CB14C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E3E-0677-45DE-A735-2A10B427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7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8A9-73ED-49DA-B307-1F6957CB14C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E3E-0677-45DE-A735-2A10B427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8A9-73ED-49DA-B307-1F6957CB14C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E3E-0677-45DE-A735-2A10B427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2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228A9-73ED-49DA-B307-1F6957CB14C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EE3E-0677-45DE-A735-2A10B427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9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leadershipwisconsin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wisconsi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wisconsi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wisconsi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wisconsi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wisconsi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wisconsi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wisconsi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wisconsi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wisconsi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wisconsi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wisconsi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wisconsi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wisconsi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wisconsi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wisconsi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wisconsi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6" y="119588"/>
            <a:ext cx="3159962" cy="1508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222" y="5987716"/>
            <a:ext cx="2105526" cy="701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1348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4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7" name="AutoShape 2" descr="data:image/jpeg;base64,/9j/4AAQSkZJRgABAQAAAQABAAD/2wCEAAkGBxISEhUTExIVFhUVFxgWGRYYFRgYGBcaGBgaGCAaGBsYHiggGB4mIBgYITEhJykrLi4uGB8zODMsNygtLisBCgoKDg0OGxAQGy0lICYvLS8tLS8tLS8rLS8tLy0tLS8tLS0tLS8tLi0tLS0tLS0tLS0tLS0tLS0vLS0vLS0tLf/AABEIAK8BIAMBEQACEQEDEQH/xAAbAAEAAgMBAQAAAAAAAAAAAAAABAUBAgMGB//EAD8QAAIBAwMCBQIDBgMIAQUAAAECEQADIQQSMQVBBhMiUWFxkTJCgRQjUqGxwRUz0RZDYnKCorLwwiRjkuHx/8QAGwEBAAMBAQEBAAAAAAAAAAAAAAIDBAEFBgf/xAA2EQACAQIEAwUJAAIBBQEAAAAAAQIDEQQSITETQVEiYXGB8AUUMpGhscHR4ULxIwYzUmJyFf/aAAwDAQACEQMRAD8A+40AoBQCgFAKAUAoBQCgFAKAUAoBQCgFAKAwTQFRrPEVq27JtuNsIDMiFlUkAwYzMH27iqZV4Rllb1NcMHUlBTulfq0vudX6/pgi3DdUK5gHvI5kcrHeYjvFT4kbJ33IrB13NwUXdb+u/l15FkDUzMZoBQCgFAKAUAoBQCgFAKAUAoBQCgFAKAUAoBQCgFAKAUAoBQCgFAKAUBF6jr7dhDcuGFBAwCSSeAAMkn2FRlJRV2WUaM6sssFr65lYfEyESlm+/wD0BMe83Co+Y5rPLGUlzua17OnftSivO/2TIWr6lqboKwlpTIPNxyCIjso/nWWePb0ijRTw1Gm023J/JfllLry+ntW0sWDeIZQUDKp28F2JwTOfk/SstPXNKTt394xFR1J3au39v0V97UXrZuXfIV97XLeFUNAZ47A7SqAZJkkR7HqjF2VzvGqJJNu19F0Lbw/4svpplV9KxNgmwTLgubIUSJUySGBEkA7XMiK9mjJSgmjDjI2rOX/ld+F29Cw/2zeEP7HcYMNxKFmhdheU/dgvAUiMHdAzIJsMpfdE1ty9b33E8sljCZkLgiZ75zQE8mgKjp/iBL17y0ViuwuLhEK20gekHJGR6uKqhWjOTjHkbKuCnSpZ5tXva3NaX1/W5cVaYxQCgFAKAUAoBQCgFAKAUAoBQCgFAKAUAoBQCgFADQHnuqdacXjbsG2dgl924+o8JK/hMZ78jFY8RiuFJJano4fCRlTz1bq+1unXXdEL/aDVsQo06W5XdvLl1WMbSFiWPPMRVT9oK2iL/cMOldzb5WtZv+fkjX/PuFVuahyCJdVCopgRAKgOBJn8XArPLFVJRbb7iS4VOVoU1z1d2189L+R0/Y13K0v6eB5jleCOCSO5+9ZpVZtWbLM7s1Za9yv9ESKrIHK45J2rz3PZf9T8VZGKSzS2+5XKTbyx3+xm3aA+SeSeTXJTcjsYKJuOftUeRMrm0+pNu5ZF4W7bs7bkB8z1s7ZLSPzKPomOca1i5RgoRVi69DOqrjmaS0e2iS/DfnrsY6X1HW6dSLhR7NldoDEBnVQfWWzBgLg/OOKuhjbWT1OV8Nhaz7CalJ302V+VreP0PR9N6wRa3aprVq5Bc2w4JRCfTuHJMRkd69FT0vLQ8uthb1MtBOS2Ttu+ZT6zVNq2HmIUtqv+UXMvuiDcVcYAI2mfxGa8zFYlzSy6I20Ixw91F3lprbbwb7+atsZ0wexca5aCnft3oQBu2gAFX5UwBgyMdsmqsPinS0toTqxjWgoVG9Nn49V+d/E9J0vqdu+pKSCuGRhDIeYYf3GD2Jr2KdSNRXieTXw86LtLns1sydUykUAoBQCgFAKAUAoBQCgFAKAxNAZoBQCgFAKAUAoDBoDw3ie1YbVLcD2DctwNjMLTlxn8e31YYQCQB+tYsTHidmMl4Hu4CVSNBxallfNJtW8L/hm13qVtbL3zu2IrM2JYbJBwOTg8YryuG82TmcqJ0739cykOvvXGF2wtxg3rTkW/La0CFZZENun5mO1aMihHLPT7mTO5SzRO7arWlgAnpkGQkEqLgEEM2CyZjkfHevLTtuW5p3Oa9Q14Us1odhAQzkPnJnB8sRHc811Qpt2T9erkXOaV2TOh6m+7EXUCkIrPAyHcD0c/l2t24ZK5Wyr4fBeH9O0r8+erLmqC8x3pyOGa4dNL1oMpVhKsCpHuDgj7VbScFNZ727tyubqRV6VlJbXIq9MtQNy7yG37n9TFv4ie5/sAO1dqyvUlZ6F1PEVXFPbS1lsu4kXUnI5HH+h+KjCSWj2KZxe63MpdzBEH29/oe9JQssy1QU7uz0ZpdV1YXbRi4vHs690f4PY9jmp0azpSui3syjkn8L+j6r89T1HTdct62txeDyDyrDBU/IMg/SvdhJSipI8etSlSm4S/33+ZKqRUKAUAoBQCgFAKAUAoDBoCm6t4lsae4LTb2cgEqiztDEgFyYVZIIEnNVVK0afxF9HDyqK90ltd7XKTqPWG1JVA5s2yRgMhuXDBeCVJ8tYUmZkxyO+Gvi5NWgj0aFKlQd3aUvOy+1/t+NtJ13UKAm5Lg3Ei6zK25IAAi3BLTOYipQxc1DWN38kRq0MLJ5r20+Fdee99C36V4htNbXzrttLs7WUnZ6gYwGMwcEe4IrXTrRlFXauZq2DqKTdOLcd07X0/nPoXSuDxVxiNqAUAoBQHDVsuxtzbQQQWnbGOZ7VxkoXzKyueK6ZcHkgZeS6kzIukMQbknkPG6fZhXgyhmm7vbme5ipuFS9tdLLppt3ZdiD1PR6gOr2rpW2Ft2hp1RSJa6o8yYMQpIiCBE9oqVOcIqy36mWcZzeaRysdWvr6XtsSGKmUIXbv2+YdqiQB7QDEgDscIvW4UmtLDTda1PlqXsZaB+F1O47QJBGJZx9Arfpx0o30ZJTlbUsdDrGupuZNoFzYeclDtJz+XeIB+K4opN26evoccr2v19fUwvW0MeluJPGAYzzJEkD/WrHhJdUR94XQ6p1VSGO1htUvkCCFAOMz+Ydu9ReGkmldau33/AESVdPkddFqTcBJXaQdpEk8Z7gHvHFV1aahazv68yVObmrtEqqi0UAoBQHK+kjHIyPqP/Y/WrKcrPuK6kbrQ3tuGEjioyi4uzJRkpK6NLOr/AGa4bv8Aun/zh/D2F0R7YDfGfy1sweIySyvZnalH3iGRfEvh7/8A1/K79OZ69TivYPEM0AoBQCgFAKAUBgmgPJdU6g2pIW0923ZAb1q2wu0wCpU7togmcTI5E15uKxf+NNnsYbDqh2qiTlpo9Ulzunpd7c7a7M76rqdxtJYfcUd7ltGKwDIJDRPYlT960VqrVDPEqp4eEcTODV0k2r+Gn3KS90G0d+WAuwbmQWcjgs7At7GJjA+Z8njSbuzRO8tL6dOXyNf8Ctpc80M5PAUkbfweWBxgZPEVKNTNo/P7lMo5VcndL6ba09tbVlAiKIAH3k/Umq6lSVSWaROFNQVkSbtsMCp4IIP64qFyxNxd0delddSwgtam4q+XsVXyN6kEAkEmCNpk8d8TA9rDYlTh2jPiMFOrPiUYt3u2uj9PReR6cGtZ5Y3CgE0BmaA8t4k6U/mi+qNeHDWztbYAphrYYjaSYn6msWLoSqaxuergsVFU3SbUej1V9dnZMrb2qm2txI/AXAifygwR/KvOpwV3F7XSO11KErPdX9d5HbqzKdpQGJmJEwwUhRnI5j271asNGSve3r7cr9eRTx3tY7Lr3ZSVQTuVR3B5JYEkSI+lQdGEX2nyb/hPiya0RK0b70RmAkgNxwY/kc1TUioTaRbTeaKbIXWOoWNKvmXjttjaOCQCzEfhGPmewBNWU1KStHfX7Fc3FS7W30Ntd1LSWN4uXLSlV8x1ld23+Iryc1FKrK1rk24R3sE6voyWAv2PSAW9aekNEbvYH0xPxXXSrb2ZziU+qOlnqmmZkC3rRN4bkAdZuAEyVg+qouE7ap6fQkpR5EjTay3cLC3cVyh2ttYHa3sY4NQcWtySknsd6iSFAQurW77IBp3RH3qSXUsNgPqGO5HH9uanBxv2iE1L/Eqrui1U3CmG81nUk4KSTt/H7YAKwDHMQbc0LJPoV5ZnB9LrkN029xLZA3W//tj0g9xFyQTGRBzVmenJKMn6/RBxnFuUdzppl1rFXYkgcpNsAy1vcNvGFDgSZk9qjNQi3ElGUn2kXngbU6i2Tp9SzfhXyJKFSFUF1lRMgkwD+UD2Nejhq8ZrLfUqxdKUk61v/rx6+f38TfTeJbquty6f3L+Yx22mbywh9PqXnGTIzBIjg1wxn/I1LRGqfs+EoZafxrLu0r330f7LzW+INPbVv3qs6j8CMGdjEhQB3MVrlVhFXbMFLBVqjXZaT5vRfMqf8R1bS29LZ/Lb2b1GMbyYZjPMR7fJ82WPlm7K0N3u2HilGzfV3s/LdLzuXXR+pi8pkbXWA6TO0kTg91PIP95FejSqxqRzI8/E4d0ZWvdPZ9f71RY1aZzE0BmgKjxTqtmmu+vazKVXPqYnG1e+48COJmqq0ssG72NeBp568dLpO7/b8CptoAAAIAAAHsB2r589FtttsrNdYW2UKjL3YG53NpGKsxfZuCyYIxGWq2MpNZb6LkdnXna2nS9le3jv9SH/ALRBVZmSdswUaQ8eXO2c/wC8EY4qXBvszPxLLUh67q9m61i6fNHl3JUKwhg7NaJdQTMbSY7Y96shTcVKPVEZyTafRlpoPESXWVQlwFyQJETChif0Vgf1qmVFxLFUTLS/qFRSzMFVRJJMAD5qtJvRFl7EDqOkV71m41xQtst6TEsSJEGfYfYVKLai1bcup11CnKPNkrp/U7lq21myUdQP3bl48oNJgiDvAkbYjGMc1up4xwhlkteRnq0qNafEk7Pmrb/q/P59xHfpFshoJFxlzc3MXn+Pn8U9/gDtWPjVL3uzSsRK62suVla3TwJWqF64GLXmDECPLZraSowYk98nOeDNW1MZUk7p2KaapU7JRVu+zeu/0L7pHWLd1VXcBd2jdbbDgxn0989xivXp1YzXZZ5mIws6Tbt2b6Pl3a+mdun9VtXwxttOwwZBUjvMNmD2PBrsKkZK6ZCth6lFpTW/n6fced1QstqmayEAVIdre2HdmMho5K7f++vMx0o5kkerR4ioJVL6vS/Jd3c/wdqwCwoBXDpSeIeirqmtBy4RN5hDtksuzLdgFZ+35q00amSL16GarHNNaFQ3gYud1zUbmaz5bN5cFj5YtyfVtIEA5XdP5oxVrxltILT163IrDX1k9SQfB+641x75bcwaPLgYvWr0QWIibW0QBg5kiTX7xpZL1axNUe8WvCG28lwXzCXDdClMA+Y7wIaAP3hGQeO2Z77z2bNdxzga3uW3TumeQzEM7yFQbiJRELFUUYBALtk+rOSYEcq1uMkpaW+QhTdNtrW/zLG3cmexGCDyKolFrwLozUjeoExQCgK7raXCg2Fgd2doJkbTAMENExkHBiZE1ZTcU9Sud7aFVp7nUJMoqie8P78HEzgntJPHA0N0WlmKUqi2OGtv61gRcsqQCu2GgsxKqMgiJ3OSAThSODlBUlrGVvmWxrVabul9vyXWhfUb7iXLNsWl2C0Qwlht9W5chc8fFUyjTsrS1CnUbu19SXbIQABNoGAF2wPoB/pXMqe0iUpybvJN/Uia/rtiyQjN+8ZWZbfDNtEkAGuqhN68upHix25kTV9WW277muWrgUhltuYcIu8eqBGGPsRJ7Zq2nxIRvDZneNC2WSTt15eu8vOheLtP5YW9qELjgn8ToQGViAMEqw+sT3r06Va8O29TFiacXO9JaPl0fNeH+iF1rxciaq2Uvb7ar67SA7mLbsjHqIgED4+cxlXaqK23MuoUqToyhNWm3o/x59T13Sup2tRbF2025D3ggz7EEAgj2NaU01dGGdOVN2krHnepMf2tvNBBgLZJHpKbQzbTxuLbpGDCr7V5WPz5tdj1sNb3dZH3y63vp5W272zevPJmroCIIBB7ESP5104zU2lMgqCPYgf++32pdiyOK6C2FKqigEk4A5aZP1yampyUkyLgrWOumUbVIAEicCMkZrk1aTQhrFM5dS0K3k2MSF3KxgwTtMgSMjIH2pCeV3OyjmVilfwtLCbpgKRu2jzJgLJPfE/SrePpsV8LXc2fwsDJ82CTuwgXMk7cH/LyfR9DNFXty9fsOkTtD0O1auLdAJuLZWxuLNlFMjBMTPeoSqOSt33JKCTuWIuDI9ucgx9arsTuctVplubdwaVMggspBIIwVIOQSP1qUZOLvFk4VHC9ue/P7mn7HZKgG2hAXaPSICj8v0+K7eSCrTWqk+vmSUAAgQAOw4qBG99WbVwCgFAK6DDHHH6dz9K4cIFrq9ll3Ftnw8KTnbME+8j9K20cPHLKc9bW0XO5jrVp5owhzvr0NW63pgN3nW9oBMhgRgTAjkwJqicHJtqNu7oX03lik3d9SSvULJ/3ifcf+96hkl0LM6Nla25YAqzIdrbW9SnmGgyDmYNdUpRXcRcYyZ1AjH9TmoN3dyS0RncPeljtxupYCfigGaAwR80AApdgj/t9sEyYGfURCmDBg/FW8GbWnyK+LG+pw1R0zmXNskBlklZAMBln2OJFThGtFWSdvDQhN05O9zc9Msnm2pieZMyAMkn1YA59hV05yqwdR6W07nblb9aGeEVSqKnHW/zXff0zb/DLEk+Un2x7zHE/NY88uptyx3OWs6bZKsfLXcRAMcntjuZ4+p960OFWnOMXvvYhh6sKjzx2T38D2+lTaijaFwPSBAHwAK9pHlyd2yk8T2rpNlktPdCMxIUrIO2Ax3ETgtgdyKzYunOpG0TdgJ0451OSjdLe+uu2nkV2n1IeY3AqYKsrIw+qsAc9jXjThKDtJG2UXH9rVfNHaonDC8UZw5aluF7tjngVZTX+XQrqS/xXM6BxEyIjmcRUGnfvJpqxqt9SxUMNw5E5H6fqPvXckkszWhxTTdrnSoExXQQupaS5c8vy77WtlxXaFDeYombZngHGfipRaV7q+hCSbtZlTqehXWChXW2ycOJJcm6tzc4jB9J7nLEgirlViuXqxB02G6VqALipc2qdzD1vG57pYw34sJjiJNOJG92vVv2cyStY26Z0a+rL5lyU9RdQ7EXGbdkgwAPVG3gxNcnUi1ojsYNPVnoNo4qi5aNoodG2gG36/egG36/egEfX70BVnw9Y3i5tO4RBnuGLAzz3OOKs4srWK+HG5hfD1gEEK34dv424Fvyv/HFOLKw4cTVfDdgMWl5YyfVzndBxMTH2A4xXePI5womdR0dluB9OyWd1w3L48sMb3pgAk/hzmRRVNLS16dwcGn2dOpXva1qD91bYNtQEtcRwzgPuYBiYBO0dp3doqzNB/EyLz8jfU3dcm05K7RvIFokEtJ2iOQMCZHvUYqmw3NHML1EWZWS7qGhvL9DbQYg9iZBE47RXf+K+pzt2JGota043HaSpkeUCvrUkH3UKG4kk4yKiuGSeYs+kXLjWw138RkxEQOBjtMbo7bo7VXOydkThe2pNqBMj6rUeWpbHMAExJJwB81ZThnlYrqTyq5UftFmYZX3IZhX3LMliqkkSJBPA/D8Vt4dS14tWfdr019c+8zKUG9U/maLf049K2343YaOFMgnd/Cxx8+9ScK77Ta9eXUjmpbWZfis1aKcIyUltqr7MsoyanKLVrve26t1NNV+E/pP0kT/KappfGi6r8Ja+HtKjKbpEtvcAzIAVinpHAwDnnNetg6aUFJrUzYyq7qEXpZfVXLythhMMaA8P4h1zLqbbqhPm2tpMGP3bEqR+rOPoVrJjMPGSUmzfha74LhbZ3Xno/LReHmcLHV97hdmDOQZAgT7fUfWsE8Lljmv5E418ztY79O1DvO8bTCmIjkT/ABHHHsfiq60IRtlfX1sidKcpXzG9+yXbDbSsGYnsw/o33FIyyQ1V07/j9fISjmm+635Iv+CLuQhiAhmIGck5P2H/AEirPe5ZWrb+vXiQ92V07kuzogr75MndPMepgcDtwBVMqrlHL4fQtjTSdyVVJYectaTVLO0srFnJYlDuEsVALM2MjstaM0Hv+SjLNbGht69Q8Ekk8k2yI9ABUe8BywwMiIrt6R20y06a2qNx/OFoWttvy9u7zN2395vnH4uI7VXPJZZb3Jxz31LF+KrRYZrgNLrQpPsCfsJrqV2ck7K55ronittV5AtWgWdBcveo7bCmYEx6nPYYrVUwyp3zPuXeUQrZrW8y56l1rT6cgXrqoWBIBkmByxgYA9ziqYUpz+FFkqkYbs21/VrFlVa7cCq34TBIOJ/KD2rkKcpu0UdlOMdzU9a0/kjUeavlHh8wTO2B3JnEV3gzz5LajiRy5uRg9XttYuX7TC4EVz3GUUnaZEg04UlNRloczpxbia9G6xbvqkEC4bSXGQSdguCQCYj+9KlJwv0vYRmpELo3iizeOx2VLpuXLYSSZ2MQMxEkCYqdTDyirrVbkYVU99yd1DrumsMEu3lRiN0GcAmJaB6RPc1CFGc1eKJSqRi7M59X62mnuWEYE+c+2RPpEE7sAzmBHzPFdp0nNSfQ5OootLqdepdb0+nYLeuqhILQZ4GNxgYHya5ClOavFHZVIx0Z013VLNkK124qBzCk8MYmBHxXI05SbUVsdlOMdzpoNdbvoLlpw6kkSPcYIM8Ee1cnCUHaSOxkpK6JBNQOtlNpPElh0DzAO6B+KQuZ9P8Aww3wCJq6VGSditVEdbHiCw+3axO47QdpjduVds+8uv3rjoyW53ixNbnWtNtLXGCoDb9VxYWbg9Ik9yPtNdVOa+Hc45xe5ZHTrM7RORx781DPK1rkskd7GRaX+Ee3FczPqdyo3H6fat9P2hKOkoRa8LHn1PZ0XrGck/G5xuWizZPo/h9z8/HxVdfEU5SzU45X69XLKGHqxVqkrr1v+ix6Bd23Xt9nXePhlO1vpIKfY1owFS6cSzGRTpqXTTy3X5PQV6J5pg0B4/rzXzeCXQnlbw9t4IwFYMvcElSwIMYyJ7YMW52y2utLPvPXwioKi5Ju9rSWlvHlZLR8+jscn1VpFEFQOwX+wFZKWDxFaeVRd+/8tmerjsNRhnclbu/SIt7q/wDCk/8AMY/kJr1aPsCpJXqyt3JX/R4tf/qWlF/8UHLven4ZpcvX2uWrtvYtkbheD5doHp2EGBBnnma82vh+DJ0Jay5WPXw2KVeCrx0i+pXjWa20u913RubaNrBt7IVQMACCu51AzIA5OaqlCm3Y0RlK1ztf1uuTaPKD/j3EIYABYCIYyYVT2/GP0io03zJOU1yLvROzIC4hjMiIjJj+UVTJJPQsi21qaavVFSqqm9mDNEhfSkSZP/MoA+ewkjsY3V2clKxBTxJp49TFDuKwwjhmWR2IlGyPap8GfIjxImLHiSwVksV9SoQRMF1DKDHEg0dGQ4iJdvqtlzbUXBuugsin0s6ryVU5I7zUXTkr6bElNE6qyZpfWVYDkgj7iup2ZGSujxnh7wxf0a6Z7YXft8vVJvw4knepONy1urYiNXMpeMTNTpShZrzJvinpWqvXD5Sq1trDW/8AM8sqxJyxA3OsflmJ5quhUpxj2t732uTqwlJ6Geu9O1b6azYtKsbVW8PMCEqqgFFaDE5EilKpTU3KXkJxk4qK8zrr9FqG0ltLVm3bdGSbQuKQEU8JcKwpiDuieajCUOI3J3vfX+HZRllVkadH6Net6bV23Ch7z3WUC4XHrthQCzZJkRJrtSrCU4tcrHIU5KMl1Hg/ol7RyjQbb27bk7gWW8F2uvyuAQe0UxFaNXXnd/IUabhoyPpvD95UsAqsprXvt6h+Bmcgj3MEYqUq8W5W/wDG32Iqk1bxHifompuXXewizctC3vF3YVIJP7xGBW6uZiJpQqwjFKT2d9vt0O1acm9Cx61oLzHSOiq7WLoZxIQEeWyEicYmYqulOKU0+a0JTi+zbkQPFXR9VfuP5Sobb2PLB8zyyryTLwN1xTgBZgd6tw9WnBK+6fiRqwlJ+RO1PSrjfsOB+4dWeSMRbK498xVUaiWfvX5JSg3l7jt4Z6e9hLyuAC+ovXBBn0u0j6GO1RrTU2rdEiVKLinfqW1xAwIIkEEEe4OIqpOxa0RbnTLTMGKAwCsQI9QVT+sKB9Kkpu1iGRHBehWA+/Z2I2/lBJDFh3mVBme1d4srWOcNHdOmWVG0Wk2kg7YlZWIMHAI9/gVzPJ8yWVEZtdcBmJ3EjaVICndgbgDOJP29xWngwa1079/p4mfizTML1S6RPkx7ST7EgYXnEfUinu9NO2f18/Mcedr5S20+mvXN5TYQrBdpJBPoVpkAj83EUpYR1YZky+danTspX1V/q1+CSnSb558tP1Z5+OFj65q6Ps982UyxdJbXfyX7LHpfTBaljm43LSYAn8KjsOPrE1uo0Y0lZGSviHU05LYsauM5gmgKTxLa87Tt5cOAwJgyfScxHf49pq+goxqriLv1+hlxkqqoS4XNNPwe54YDNe5e58g42Q3CYkT7d67Z2uc5XMn27e3b7VBQipOSSv15knVnKCg5PKuXL5Ft0QHa3tuwPYwJ/tXyvt7Lx4pb21/B9l/04p+7SzPS+ncWdeEfRCgOGq0iXIDrMT3I5EESOxGCO9SUmtjjjc4N0iwY/dLjiBHdmjHaWYx81LiS6kciNH6HpjE2Vx7SOBA45oqklzHDj0O46faDW2FtN1sFUbaJRSIIU8gGBXMzs1fcZUSqgTFdOXFDorgFAKAUAoDDdv8A3tXUDNcBx0+rt3JKOrRztIPP/wDDUnFrdHMyZ0t3AwBBBBAIIOCDkEfFcsLjzBMSJiY7xxNLC5tXDooBQGJqyFOc3aCbK51YQV5OxhjUbatMne6uiobT6oBiHXcSSMmBuAxBngrH/UcVrVSg7XWn+/2ZXCqr2Zsmn1MAFx/xEEdyZAxPERnsfipT4a7eR25afL+kYucnlzK/M9X4ZSLbH3uNz32wn/xrdg78JNkMb8aj0S/f5LetJjFAKA56i1vVlMjcCJGCJEYPY12MsrTXIHnNZ4RV4PmmQu0AW7YUxBEgL22r/wDj7Yr0KftGUNMvPq79/wByDp3PD9W8KW7V0oLjHaVJwACdokfQ5+sn3r2aHtKc43sjwMfU4dRqJH1PSEYKpYwqqvbIX3jMf6mpxxbg27LVvn1PPhWnq0u/wJPT9F5cqpLFmnPMkAR/L+tUYnELLnnokiKz4ipGEFq9Ej1ei0+xAvfk/U1+fYzE+8VpVOXLw5H6JgMKsNQjS6b+PMkVkNgoBQCgE10AISa9DC+z51b5tEedifaEKVsurNb9lirBW2sVIDRu2tGDHeDBitkvZKvHK/EyR9qu0sy8Chu9L1ZFknUI1yyhBYoV8x2BVmO0wkLxg8njmvLk4QnKNtLnpwU5wjLuN7HTtSLyM1ybaFTl2JMWikxHJZmNRc4ZbJa/0nGMr6l7VBcKAUAoBXQYbtRHDINcDPMt4UOwKL/4dufLPCbiOXJBluQQPitPHV729fIp4T6ml7wq5GwXgF8sJu8v1EiI3erMRIIgiAKcfnYcN9SZofDmxwxubiGDD0ARkEiZJzGSSeauoRliJ5EtOZRiKioQzN68ix6boPIVlN+5d3XGebhBIDGdo+BwK3YjC4WnJOcrd3+jDRxeKqp5I+f+yWSPmslSWBb7KkvD+mmmsalq4+f8NWuqI3HnABYCfp712nLCK9oSkJxxkrduMfA38wDA/mc1d79Rowy0Iv8ApR7jVrSzV5L19jVuK8i7buz2EklZGa4d0Nt2Ir2PfKNTDcKejtb5Hje6VqWI4sdVe/zLbw2wNhY93J+JdjmrsN/2o+Boxt+M/L7ItKvMooBQCgFAfO+tb2d7hU7SxzjAmM+1ejhsXS/7MZdrlfZs8H2hg61+NKLcOdt0ifoLSBAU4bMnk/X/AEr5XHVq86zVb4lp3adD6r2fQw9OguB8MtfG5nUaJHERHcFcEH61GhjatKV07rZp6prwLMRgaNaNmrPdNaNPxO9tYAEkwOTEn5MVmnLNJtK3caYRcYpN373uyJ1RtQPL/Z1tsTcQXPMLAC3+Yrt/NxH96lDJrm9MTzf4lINbrUJi01wEkepCAsPcwIUEgjYNwlRzVzjTZUpTRI/xLVkFktI4EgABvWVlTDboA3LjBwR9ajkgtGzuaXI69O6pfZgL1oWwSclWURtxljgk/l5/rXJwil2WTg5S5F8qAgGa9fDezKUqalO92ePivaFWFRxirWOgEV7CVlY8du7uctQzY2kfrNYPaFd0qdupuwFBVal3yOFm9IBwJ+f6V85Onlk0j6KE7xTZrq9Rs2Y/E4TmIkHP8qjGNyTlYrF8S2S5QLcJDEEgLACsVLZbIkH5+Ks4MkrshxUaWfFFsqrFHG6M+mMyCZ3YAIOTHau8B3HFRYdI6iL9sXACMkEexHPz9+eeCKrnDK7E4yzIm1AkVfV9PcZ7Ztgnb/xQs7lMtkEYBAYTyQQZq2nKKWpXNPkVyPrwrM/IKhFhDuLEA7iomFkmccZqz/iexDtm9mzrvMLFiQsgAlAHBuLyADHpBg8z9qXpWsLTuR7Wo14hWDbzuIgJG3a5lmiNwbYBGPfmutUt0LzJKf4gEZvQ1zYwVH2hNwCbSducnfOfbiuJUnJJBynFXZ6HTFxbUuAHIG4A4DRkA+0176jHBUG4q/U+fbli69m/A4am0WAgiQwbIkGM9vmPtXz8qynUlNre/wBT34UXCnGCexXnpDlmc3jJDQAMDd35+n2q33mGVLKQ4Ert5jpc6YSEG+Noic87g3EwRgCDNRjiEm3bf9WJOje2pwt9EOZukyGHHZhHvyM5+am8WuUSKwz5s2u9HYnF0gcBYOBMxzmM8/8A7rkcVFLWIeHbejJWitC0NgJYmCFALNwAcCTk5njNVTcq0tEX0qWSL106vYtLXS77gtKp/CjCZ/5yPw/Qfr7VqhgG49p6lc8XSi7LXq/118yx6P0rySzFgzMBMKFE8z8/r2rbRoKkrJmXEYnipK1ku+5aVeZRQCgFAYbigZ4DpuoYuVYyCCYPvOf68VD2xhacIRrQVnfVmX2PjJ1Ks6FR3VrpP6loqgCAIFfPNtu7PpElFWRmokhQCgMafTtdui2HKDYzsVCk8qAPUDHJ+1a8LQjVbzEKlRUqee13eyvfvvtbuLVfDtn8xuP/AM1xgPspAr0o4SkuRieOq8rLyX5ub3en2LCtcXTqSokBUBZj2AJzM9600qMXJRVl39CmeKrSXak/meQ13UNYPLJ0585t6uEt3CjOk5xIUfhgz6pOcV7VLC4bM3Gp2dN2r2f53v06GKr242a15PmcNR4jvLcZP2diEZlJCXSfSsmPTknJHYgATJgXUsJSqU1LPa/eubt1/vO1jC6bj8Whc6C+1y1buOu1mUErBBBPYg5H0NeD7bjSppwvfXT/AGeh7MjPjPLtzNjZXPpGecCvmuJLqz3eHDoil1vSVFxnLuy3mtW/Lch7VvbPqRWwGPE+5Bq6FaXy58yt0kRbGva1CPZDs0sW2KvoF3y2YhU7DYfmT2FSnBNZk9PzuQhNrstC71Uwn/0iwzqqjacA+X6yCoiDcmOYU/MRVPX4iblpojGl6/eiBphuCozQGUE+WzMANsgygUT/ABDnEnSj1Oqb6Fz0zWPcZ1dY2hT9CWdSM5/IGHw9VTikronFtssKgWGGoDNAK4BFSjJxaa5EZxUotPmYukkDMGfYGa9qri1Xwrb3Vro8alhHRxSS2d7M5C4w/Ev6jP8ALkfzryMsX8L8n+/9Hq5pL4l8v0bpdU9/04P2NRcJLcmpp7HM6u3O3eszETmZAj7kCuZX0O5kdq4dE0B18OuyXRbPlwysSQhDsVK5ZiTuJ3H7CK9XB1szypJaFONipU8+ujXPTW+ytpsenr0DyhQCgFAKAUAoD5r11b9u7dXTC2bsnZ5pOwSQxLRnif1itWOjGpgk5u1mtufceTgZOl7RlGKvdPy53MXtRrEe4+ybZACwC+zZAJ2AAncSxGTgDA7/AC6jBqx9W5TWpHs9Q1sIfLJDSzEIZCsWI2Qew2jOc9+3XCnrqFKR6DQO5tqXBDZkHB5MT8xFUSSvoWxbtqSKiSJnh63N28/sttP/ACc/+Qr1vZ8ey2ZMbLsQj4v7L8F/XoHnA0BiKWBB1+gDepcMP+74P9j/AFqUZOLujk4xnHLLyfQprxg7fzAwRnBxj7EfevP9qVFPLY0+zqEqV83PYodV1opcj0n1Ovlj/MCpbLl+eMDEcMM15qpXXqxudSzNT4iQyfLlRs4YE7rglFK9iTs+huLXeC1zHE7iMviJSqM1klyhJKESoRGducgek7QfxDNTjTlF6P8ApCUk90bWvEZDbfLLmLphGDH92bsBSYDEi0e/J+0uDGS6PT8fsjxHHvXr9FvoOoC5at3XVrXmAHZchWBP5T81ndN5nFa26F6mrJvS5LMCSYHcnjjuTUNWS0QtuGEqQQe4Mj7iuuLi7M6mmroyTIkVzmLmqXlJIDAkcgEEj6+1dcWldo4pJuyN6iSFAcdXbLIVBgnH6d+PiaspyUZJshUV1ZEG1oLuxke5MlQMzCqc4K8kYjNXyrQzKUY7X+bKVTnlakyRb0f7o2ycwwDDkbpyMCCJ/lVU6jc8yJxp9mzKq70FHNxWb/McXHBWQ22NpGe3f68e9rm0lKO23hcrSTbi9/uYueGlkk3TJDZCwxLIUBZpyV3SuMfPNQVboibp95C0/hyV9borHdCIswCX9I9WFO6SvB2jNWcR30Tt3kMvVlvp9MbN2xeFy6Tp0KeUAAtxWgMdoEboGIPsKlQqOEs2lnzJOMZrJJtfbuue/wBPeDqGUyrAEH3Br1001dHmyi4ycZbo6V0iKAUAoBQCgK7qPSLV6SyDcRAbuD7/ADV1KvOns9DLXwdKtfMtep5KzqWtN5LrlTskH9Bj7Vlx3srMpYinLe8rP56M5gfbGSccLVjqrRun90WdfOn04oBQFn4ZX927fxXX/wC2E/8AjXuYONqSMGPf/Io9Evrr+S4rUYhQCgFAee8Qafy288fgMC58RgXP04PxB7VgxtDMs63R6WCqZ1wnv/j+V57r+kC7YVwQygyIP09pGe5ryk2jQ0mGsKYlRggjHBHHHtXMzQsjfaBmB9YFDpgWx7DHwKXYsQtVpDuBAO0ZgcziQJIABjjI+K1Qqprtb+u5madNp6LT13mml6f+7PrlmUDcZIEHiJH07cUqVrTtayXIQpXhvuYPSCXDtckTJULAOZjniY+1PekoOKj5/Q77v2rtmF6W25WLwFcttGRG6Qs/T47114hWaS3Vr/k4qDum3zJWk0Wxi24kkZmeSxYkZxJPHxVNStnja3q1i2FLK7kuqS0UBE1nUbdslSwNzY1xbQI3uq87V5PtU4wb15EJSS0IVjxBaZihBDYAHIJYuAu4YB9Bw0H4qbovciqiLWzcDKGHBE1U1bQsRpqLyLt3sqywVdxAljwBPJ+KuoVJ05ZoK5VXpRqRyydvAhP1exuIZuHNuSMbgJx75lZ9wR2q6rVq1Fslz0ViilRpU3u34u5s3WNMqb/MWIJ9I5hd2AOcZHvWdwm9zSpQWxKtapGyrAgDMfOf7GoZWtySd9i58LMxszjYzFkIYE7WzmMDJOK9zDKSppSMWPSVWy3Ss9Laoua0GIUAoBQCgFAKA8nrtB5utcAfhCn4nbyfpH9KsxNSfusaUP8AK930S/Ziw9CDx0q0/wDFKy73f7WLMdHMfiE/TFeP/wDnu3xHt++a7EC/bKMUPIz8EfHvWWth5UnqaadRTV0c2aM+2aoLbX0Lvw8kae1IglAx+r+o/wAzX0NKNqaXceXi5Xry8bfLQsasM4oBQCgNXQEEESCIIPcGh1Np3RWJ4e0w/wB2THZndh9IJiKpWHpL/FGp46u/8vkkja50DTHi0F+UJQ/9hFddCm90cWNrreV/HX7nJfDlifWGuDstxtyj9O5+TNRjhaUXdIk8fWt2dO9aP14FS+lawwtsdymfLeckD8rz+YA/qATXmYrD8J3WzN0K0a0c635r8ru+xvWM6R3OwyBIbsP4ucfX+sVau3G3Nfb+FT7Er8n9/wClQOtXTbS8bLWgbd12s3F/eDysxIaBu+lS4au1e+wzu1zS54jIMeXuC3BbZ1/CZ3+oc7VG2SxmJrqpLqOL3GLfieRPlxAzJMkkYgAHkziSRHvinB7znFa3JvRutjURFsqGUsCSD+HZIIHH+YPsahOnl5k4zzFtVZYRT0sai4SLNtmVTba64HpVhJQEeoyIMCORmteHoVKi0dkVVJUoLNU8kt/4c73QxbYq2mL8ObibmyNwBJY7ywk8biJFWVMLVj8LuRhOhPZ2fR/vb7ErR2TAS1bJVRGBAUcRLR9qphhak9SxzhBdp29dxtqvDz39vmWrUW3W4nmeoh14IC4UieZPPFaKeCqK/asUzxFDS934f04r4LG5W22lIIaRvJJBJ3NxuaScn3qxYSfORD3igtk/p/TW74EUxLKYGJVx+QJGHxgATU/dHykc96pPeL+f8OP+GvYtXB5byWd2YA7Zb2IzERn9cVknh6ildq6RqoSp5laS1fn8j2XTihtIbYAQqGUDiCJH9a9eNraHlVcym1Pe+pJrpWKAUAoBQCgFAa7czQWNqAhdV0u+2YEsuV959v14qurBTi0y2hUyT125nl9Zcm0xU/iWFP8AzCB/UV4KjeaR7NNWmr8t/I9lZthVCjgAD7CK+iR4Undtm9DgoBQCgFAKAUAoCs8Qae01km6Sqp6wQ+wyAfzAgiQSP1qupCM42lsaMNVnTqdnnpqr7lBoSfLSTJ2rJmcgAGT7zNfPy3PWm1nlba7+50uAHBjPY9+9E2ndFcknozWx+HPaRJ9gSM/oKlU+L5P5kKfw695sVEcDioX1LDTUMFUnbuPZQBLE4A/WQKnCMpysgkm7E7SeHGKg3b77iMi3tRVJ7CFkgfJr1Y4Gmt9TLPHpO1OCt1d2/udG6BcA9OoJ5jzEDRj/AINs1F+z4X0bOPHJr4En3N/m5I8P6O7aW4LuzcbhIZCYZdqgGDkHER8VqoUuHHKZ8RVVRprkrfVlvVpnFAKAUAoDDCaAxbQKAAAAMADgAUOttu7NqHBQCgFAKAUAoBQCgMGgKC50J942soti4rwQS0KwfbzESI+lY/dFxc6Z6Ecasjunms13aq1z0FbDzxQCgFAKAUAoBQCgKnxP0k6rTvZDBSwYBiCdpKss4I98+4kd65JXVidOeSal0dzw13w5ftXBZN0ZUOzJuAgtcJwTglvLGOy9q8rERVJ66npRUZxzwvvbX5mbnhxgVZb5XY278xBgEQZPGTMRzWdVuVg6dtbnGx4ZdrRV77MWByZMbonAgGRM4/MasnWSnotvwRhTbjd8/wAlm9pbN03n1DAPbW2LJb92Cn5ra8lj8VTdyWVLncvp0ZSk2v4v0XvQumXHYX70gZNu1Ebf4WfvujMdifivUwuHyLM9zNisRHWnT85X3627r7Pmj0gFbDzhQCgFAKAUAoBQCgFAKAUAoBQCgFAKAUAoBQCgFAKAUAoBQCgFAKAUAoCg6/p381LiIzjaUYLBIyGByRj8X3FYcbRlUScUehg6kFCUJO2qav8AJldd82Cf2a7ABJMII/TdLfQA1ijhKt1dGqUqdrKavy3/AFp5nNb42oEh2YAIJjeY/kMST2ANdnhpcSyad+aK6M1JNSTjl3vy/Zf9H6Mtobnh7xy1wjP0WfwqOwH9a9WnRhTVkjBWxE6uj26cv995a1aUCgFAKAUAoBQCgFAKAUAoBQCgFAKAUAoBQCgFAKAUAoBQCgFAKAUAoBQCgFAasKApemdEa1dDFlZERlSRDCSvPYmFiRE1npYdU5uS5m2vi1UpZbWd0309cy8rQYhQCgFAKAUAoBQCgFAKAUAoBQCgFAf/2Q=="/>
          <p:cNvSpPr>
            <a:spLocks noChangeAspect="1" noChangeArrowheads="1"/>
          </p:cNvSpPr>
          <p:nvPr/>
        </p:nvSpPr>
        <p:spPr bwMode="auto">
          <a:xfrm>
            <a:off x="2313238" y="3298491"/>
            <a:ext cx="42862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363" y="1908758"/>
            <a:ext cx="6530641" cy="396192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8764" y="1801091"/>
            <a:ext cx="3062584" cy="4710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  <a:p>
            <a:r>
              <a:rPr lang="en-US" b="1" dirty="0" smtClean="0"/>
              <a:t>MISSION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Developing Leaders to Strengthen Communities </a:t>
            </a:r>
          </a:p>
          <a:p>
            <a:endParaRPr lang="en-US" b="1" dirty="0" smtClean="0"/>
          </a:p>
          <a:p>
            <a:r>
              <a:rPr lang="en-US" b="1" dirty="0" smtClean="0"/>
              <a:t>VISION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Strong Communities, Effective Leaders, in a Changing World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0" y="119588"/>
            <a:ext cx="3159962" cy="1508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3432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3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3470" y="1740626"/>
            <a:ext cx="115820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Saturday, March 19, 2016</a:t>
            </a:r>
            <a:r>
              <a:rPr lang="en-US" sz="2400" b="1" dirty="0" smtClean="0"/>
              <a:t> -  </a:t>
            </a:r>
            <a:r>
              <a:rPr lang="en-US" sz="2400" i="1" dirty="0" smtClean="0"/>
              <a:t>Pavlodar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Nazarbayev</a:t>
            </a:r>
            <a:r>
              <a:rPr lang="en-US" sz="2400" b="1" dirty="0"/>
              <a:t> Intellectual School of </a:t>
            </a:r>
            <a:r>
              <a:rPr lang="en-US" sz="2400" b="1" dirty="0" smtClean="0"/>
              <a:t>Pavlodar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Innovative </a:t>
            </a:r>
            <a:r>
              <a:rPr lang="en-US" sz="2400" b="1" dirty="0"/>
              <a:t>University of </a:t>
            </a:r>
            <a:r>
              <a:rPr lang="en-US" sz="2400" b="1" dirty="0" smtClean="0"/>
              <a:t>Eurasia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Regional </a:t>
            </a:r>
            <a:r>
              <a:rPr lang="en-US" sz="2400" b="1" dirty="0"/>
              <a:t>Competition Start-up Project </a:t>
            </a:r>
            <a:r>
              <a:rPr lang="en-US" sz="2400" b="1" dirty="0" smtClean="0"/>
              <a:t>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Pavlodar Entrepreneurs </a:t>
            </a:r>
            <a:r>
              <a:rPr lang="en-US" sz="2400" dirty="0" smtClean="0"/>
              <a:t>(Metal Coin Maker </a:t>
            </a:r>
            <a:r>
              <a:rPr lang="en-US" sz="2400" dirty="0"/>
              <a:t>&amp; </a:t>
            </a:r>
            <a:r>
              <a:rPr lang="en-US" sz="2400" dirty="0" smtClean="0"/>
              <a:t>Horse Milking Operation)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Tram </a:t>
            </a:r>
            <a:r>
              <a:rPr lang="en-US" sz="2400" b="1" dirty="0"/>
              <a:t>Tour of Pavlodar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Pavlodar </a:t>
            </a:r>
            <a:r>
              <a:rPr lang="en-US" sz="2400" b="1" dirty="0"/>
              <a:t>Regional Local </a:t>
            </a:r>
          </a:p>
          <a:p>
            <a:r>
              <a:rPr lang="en-US" sz="2400" b="1" dirty="0" smtClean="0"/>
              <a:t>     History Museum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224" y="3811434"/>
            <a:ext cx="3249880" cy="2436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313" y="3811434"/>
            <a:ext cx="3240157" cy="2429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0791" y="6248206"/>
            <a:ext cx="310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Photo(s) by: Becky Hurley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0" y="119588"/>
            <a:ext cx="3159962" cy="1508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3432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3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3470" y="1720748"/>
            <a:ext cx="11582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Sunday</a:t>
            </a:r>
            <a:r>
              <a:rPr lang="en-US" sz="2400" b="1" u="sng" dirty="0"/>
              <a:t>, March 20, </a:t>
            </a:r>
            <a:r>
              <a:rPr lang="en-US" sz="2400" b="1" u="sng" dirty="0" smtClean="0"/>
              <a:t>2016</a:t>
            </a:r>
            <a:r>
              <a:rPr lang="en-US" sz="2400" b="1" dirty="0" smtClean="0"/>
              <a:t> - </a:t>
            </a:r>
            <a:r>
              <a:rPr lang="en-US" sz="2400" i="1" dirty="0"/>
              <a:t>Pavlodar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Election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Spent entire day with Pavlodar host family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14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0" y="119588"/>
            <a:ext cx="3159962" cy="1508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3432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3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4579" y="1853192"/>
            <a:ext cx="1169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Monday, March 21, 2016</a:t>
            </a:r>
            <a:r>
              <a:rPr lang="en-US" sz="2400" b="1" dirty="0" smtClean="0"/>
              <a:t> - </a:t>
            </a:r>
            <a:r>
              <a:rPr lang="en-US" sz="2400" i="1" dirty="0" smtClean="0"/>
              <a:t>Pavlodar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Green Mosque </a:t>
            </a:r>
            <a:r>
              <a:rPr lang="en-US" sz="2400" dirty="0" smtClean="0"/>
              <a:t>and </a:t>
            </a:r>
            <a:r>
              <a:rPr lang="en-US" sz="2400" b="1" dirty="0" smtClean="0"/>
              <a:t>Catholic Church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Sarishiganak</a:t>
            </a:r>
            <a:r>
              <a:rPr lang="en-US" sz="2400" b="1" dirty="0" smtClean="0"/>
              <a:t> </a:t>
            </a:r>
            <a:r>
              <a:rPr lang="en-US" sz="2400" b="1" dirty="0"/>
              <a:t>Village and American Corner </a:t>
            </a:r>
            <a:r>
              <a:rPr lang="en-US" sz="2400" b="1" dirty="0" smtClean="0"/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769" y="3185963"/>
            <a:ext cx="3969025" cy="2976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9034" y="6192242"/>
            <a:ext cx="227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Stacy Craig</a:t>
            </a:r>
            <a:endParaRPr lang="en-US" dirty="0"/>
          </a:p>
        </p:txBody>
      </p:sp>
      <p:pic>
        <p:nvPicPr>
          <p:cNvPr id="4098" name="Picture 2" descr="https://lh3.googleusercontent.com/88FmaA0-sPF09ewVl2eqcWywT7f7fUDmec8-xdgFtrFkQrPI_Qmzmrzwo52CLknMsYfphI5kHOsH=w680-h956-n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514" y="3223480"/>
            <a:ext cx="2108508" cy="29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43" y="3185962"/>
            <a:ext cx="1992816" cy="2976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4577" y="6192712"/>
            <a:ext cx="310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Phillip Lotto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23514" y="6204982"/>
            <a:ext cx="310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Phillip Lotto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0" y="119588"/>
            <a:ext cx="3159962" cy="1508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3432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3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3471" y="1805785"/>
            <a:ext cx="11694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Tuesday, </a:t>
            </a:r>
            <a:r>
              <a:rPr lang="en-US" sz="2400" b="1" u="sng" dirty="0"/>
              <a:t>March </a:t>
            </a:r>
            <a:r>
              <a:rPr lang="en-US" sz="2400" b="1" u="sng" dirty="0" smtClean="0"/>
              <a:t>22, 2016</a:t>
            </a:r>
            <a:r>
              <a:rPr lang="en-US" sz="2400" b="1" dirty="0" smtClean="0"/>
              <a:t> - </a:t>
            </a:r>
            <a:r>
              <a:rPr lang="en-US" sz="2400" i="1" dirty="0"/>
              <a:t>Pavlodar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Nauryz</a:t>
            </a:r>
            <a:r>
              <a:rPr lang="en-US" sz="2400" b="1" dirty="0"/>
              <a:t> </a:t>
            </a:r>
            <a:r>
              <a:rPr lang="en-US" sz="2400" b="1" dirty="0" smtClean="0"/>
              <a:t>Holiday &amp; Festival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Innovative University of Eurasia Yurt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English </a:t>
            </a:r>
            <a:r>
              <a:rPr lang="en-US" sz="2400" b="1" dirty="0"/>
              <a:t>Club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Dinner Celebration with Host Families</a:t>
            </a:r>
            <a:r>
              <a:rPr lang="en-US" sz="2400" dirty="0"/>
              <a:t> 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02" y="3744777"/>
            <a:ext cx="4054370" cy="2687669"/>
          </a:xfrm>
          <a:prstGeom prst="rect">
            <a:avLst/>
          </a:prstGeom>
        </p:spPr>
      </p:pic>
      <p:pic>
        <p:nvPicPr>
          <p:cNvPr id="6146" name="Picture 2" descr="https://lh3.googleusercontent.com/UoAiOjmkwmvIMtTjPPBfcWq4jJCB9iezE6MUHpgXl1fnvbzADqynC7A3RRsAFX7RP8Aa159h9Uj0=w1428-h956-n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232" y="3744777"/>
            <a:ext cx="4114793" cy="268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39481" y="6432446"/>
            <a:ext cx="310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Photo(s) by: Phillip Lotto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33930" y="6432446"/>
            <a:ext cx="293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Becky Hurley</a:t>
            </a:r>
            <a:endParaRPr lang="en-US" dirty="0"/>
          </a:p>
        </p:txBody>
      </p:sp>
      <p:pic>
        <p:nvPicPr>
          <p:cNvPr id="6148" name="Picture 4" descr="https://lh3.googleusercontent.com/oQYJKZQppp732peKgSAtbhstvdigctMwrB5nS6cSx6yrSSXxwDktl7PIb4SOxoUsb3Zv3X0GSOl-=w1275-h956-n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3185" y="3744776"/>
            <a:ext cx="3396478" cy="268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0" y="119588"/>
            <a:ext cx="3159962" cy="1508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3432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3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3471" y="1805785"/>
            <a:ext cx="1169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Wednesday, March 23, 2016</a:t>
            </a:r>
            <a:r>
              <a:rPr lang="en-US" sz="2400" b="1" dirty="0" smtClean="0"/>
              <a:t> - </a:t>
            </a:r>
            <a:r>
              <a:rPr lang="en-US" sz="2400" i="1" dirty="0" smtClean="0"/>
              <a:t>Travel to Astana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Epic Bus Ride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Stop @ best dumpling restaurant ever!</a:t>
            </a:r>
          </a:p>
        </p:txBody>
      </p:sp>
      <p:pic>
        <p:nvPicPr>
          <p:cNvPr id="8194" name="Picture 2" descr="https://lh3.googleusercontent.com/rvVYruHL4vl9F8tLg_e1A6Olbmz9JF8aruhUyZxfnIjF-PdK7qFNdvGoipNJVWnYnPgTiY4TfeER=w1275-h956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1486" y="3183724"/>
            <a:ext cx="3959166" cy="29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5590" y="6152322"/>
            <a:ext cx="293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Becky Hurley</a:t>
            </a:r>
            <a:endParaRPr lang="en-US" dirty="0"/>
          </a:p>
        </p:txBody>
      </p:sp>
      <p:pic>
        <p:nvPicPr>
          <p:cNvPr id="8196" name="Picture 4" descr="https://lh3.googleusercontent.com/hEnGQPgG-fCpp90T6f5Xbqxmf_M84qk8iQN7GFqYy9yyUReYz3HqVev_L0gzNNwB-yNJLuknfe9x=w1275-h956-n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041" y="3183724"/>
            <a:ext cx="3959166" cy="29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24062" y="6152322"/>
            <a:ext cx="293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Becky Hurley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0" y="119588"/>
            <a:ext cx="3159962" cy="1508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3432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3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3471" y="1720748"/>
            <a:ext cx="11694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Thursday, March 24, 2016</a:t>
            </a:r>
            <a:r>
              <a:rPr lang="en-US" sz="2400" b="1" dirty="0" smtClean="0"/>
              <a:t> - </a:t>
            </a:r>
            <a:r>
              <a:rPr lang="en-US" sz="2400" i="1" dirty="0" smtClean="0"/>
              <a:t>Astana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Hazrat</a:t>
            </a:r>
            <a:r>
              <a:rPr lang="en-US" sz="2400" b="1" dirty="0"/>
              <a:t> Sultan </a:t>
            </a:r>
            <a:r>
              <a:rPr lang="en-US" sz="2400" b="1" dirty="0" smtClean="0"/>
              <a:t>Mosque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National Museum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Alzhir</a:t>
            </a:r>
            <a:r>
              <a:rPr lang="en-US" sz="2400" b="1" dirty="0" smtClean="0"/>
              <a:t> Women’s Prison Camp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580" y="2973902"/>
            <a:ext cx="4351207" cy="2912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1506" y="6185207"/>
            <a:ext cx="310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Photo(s) by: Phillip Lotto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488" y="3382981"/>
            <a:ext cx="4180076" cy="26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0" y="119588"/>
            <a:ext cx="3159962" cy="1508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3432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3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3471" y="1720748"/>
            <a:ext cx="1169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Friday, March 25, 2016</a:t>
            </a:r>
            <a:r>
              <a:rPr lang="en-US" sz="2400" b="1" dirty="0" smtClean="0"/>
              <a:t> - </a:t>
            </a:r>
            <a:r>
              <a:rPr lang="en-US" sz="2400" i="1" dirty="0" smtClean="0"/>
              <a:t>Astana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U.S. Embassy in </a:t>
            </a:r>
            <a:r>
              <a:rPr lang="en-US" sz="2400" b="1" dirty="0" smtClean="0"/>
              <a:t>Kazakhstan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Nazarbayev</a:t>
            </a:r>
            <a:r>
              <a:rPr lang="en-US" sz="2400" b="1" dirty="0" smtClean="0"/>
              <a:t> </a:t>
            </a:r>
            <a:r>
              <a:rPr lang="en-US" sz="2400" b="1" dirty="0"/>
              <a:t>University </a:t>
            </a:r>
            <a:endParaRPr lang="en-US" sz="2400" b="1" dirty="0" smtClean="0"/>
          </a:p>
        </p:txBody>
      </p:sp>
      <p:pic>
        <p:nvPicPr>
          <p:cNvPr id="9218" name="Picture 2" descr="https://lh3.googleusercontent.com/E7Lse4mu6jvgtaUWBOU4iX6jzDdc0vGkAUUZK2yBkRAHMEGCMcKA9Iqx-NWCKCT1S4E8rpRrltQM=w717-h956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463" y="2320912"/>
            <a:ext cx="2816224" cy="37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654" y="3033674"/>
            <a:ext cx="4544211" cy="3042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7281" y="6075877"/>
            <a:ext cx="310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Phillip Lotto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0617" y="6075877"/>
            <a:ext cx="227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Stacy Craig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12" y="2921077"/>
            <a:ext cx="3332584" cy="33325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8339" y="6260543"/>
            <a:ext cx="293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Becky Hurley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0" y="119588"/>
            <a:ext cx="3159962" cy="1508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3432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3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3471" y="1720748"/>
            <a:ext cx="11694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Saturday, </a:t>
            </a:r>
            <a:r>
              <a:rPr lang="en-US" sz="2400" b="1" u="sng" dirty="0"/>
              <a:t>March </a:t>
            </a:r>
            <a:r>
              <a:rPr lang="en-US" sz="2400" b="1" u="sng" dirty="0" smtClean="0"/>
              <a:t>26, 2016</a:t>
            </a:r>
            <a:r>
              <a:rPr lang="en-US" sz="2400" b="1" dirty="0" smtClean="0"/>
              <a:t> - </a:t>
            </a:r>
            <a:r>
              <a:rPr lang="en-US" sz="2400" i="1" dirty="0"/>
              <a:t>Astana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Seminar Debriefing Discussion in </a:t>
            </a:r>
            <a:r>
              <a:rPr lang="en-US" sz="2400" b="1" dirty="0" smtClean="0"/>
              <a:t>hotel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Leadership </a:t>
            </a:r>
            <a:r>
              <a:rPr lang="en-US" sz="2400" dirty="0"/>
              <a:t>as Observed During the </a:t>
            </a:r>
            <a:r>
              <a:rPr lang="en-US" sz="2400" dirty="0" smtClean="0"/>
              <a:t>Trip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Final </a:t>
            </a:r>
            <a:r>
              <a:rPr lang="en-US" sz="2400" dirty="0"/>
              <a:t>Exploration of Seminar </a:t>
            </a:r>
            <a:r>
              <a:rPr lang="en-US" sz="2400" dirty="0" smtClean="0"/>
              <a:t>Themes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“What </a:t>
            </a:r>
            <a:r>
              <a:rPr lang="en-US" sz="2400" dirty="0"/>
              <a:t>Next” As You Prepare to Return </a:t>
            </a:r>
            <a:r>
              <a:rPr lang="en-US" sz="2400" dirty="0" smtClean="0"/>
              <a:t>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Lunch with Open World Delegates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Optional Activities</a:t>
            </a:r>
            <a:endParaRPr lang="en-US" sz="2400" b="1" dirty="0"/>
          </a:p>
        </p:txBody>
      </p:sp>
      <p:pic>
        <p:nvPicPr>
          <p:cNvPr id="10242" name="Picture 2" descr="https://lh3.googleusercontent.com/2dwa0CEu0reac5_jk9SXArE4_Q5p4Qc-HD7zMBy6gQOfRSR6-FnKmSRa9Vk-g5RVVrA9wKrqXx86=w1275-h956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0889" y="1720266"/>
            <a:ext cx="2962337" cy="222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74026" y="6250930"/>
            <a:ext cx="293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Photo(s) by: Becky Hurley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633" y="3965668"/>
            <a:ext cx="3042593" cy="22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6" y="119588"/>
            <a:ext cx="3159962" cy="1508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1348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3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17236" y="2164840"/>
            <a:ext cx="11578511" cy="42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SIGNATURE PROGRAM: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en-US" sz="2400" dirty="0" smtClean="0"/>
              <a:t>Designed </a:t>
            </a:r>
            <a:r>
              <a:rPr lang="en-US" sz="2400" dirty="0"/>
              <a:t>for individuals who have </a:t>
            </a:r>
            <a:r>
              <a:rPr lang="en-US" sz="2400" b="1" u="sng" dirty="0"/>
              <a:t>demonstrated themselves as leaders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are ready to take their leadership to the next </a:t>
            </a:r>
            <a:r>
              <a:rPr lang="en-US" sz="2400" dirty="0" smtClean="0"/>
              <a:t>level. </a:t>
            </a:r>
          </a:p>
          <a:p>
            <a:endParaRPr lang="en-US" sz="2000" dirty="0" smtClean="0"/>
          </a:p>
          <a:p>
            <a:r>
              <a:rPr lang="en-US" sz="2400" dirty="0" smtClean="0"/>
              <a:t>Participants </a:t>
            </a:r>
            <a:r>
              <a:rPr lang="en-US" sz="2400" b="1" u="sng" dirty="0" smtClean="0"/>
              <a:t>develop their capacity to lead</a:t>
            </a:r>
            <a:r>
              <a:rPr lang="en-US" sz="2400" dirty="0" smtClean="0"/>
              <a:t> groups of diverse individuals in the process of finding and implementing inclusive solutions that </a:t>
            </a:r>
            <a:r>
              <a:rPr lang="en-US" sz="2400" b="1" u="sng" dirty="0" smtClean="0"/>
              <a:t>move their communities, organizations and Wisconsin forward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000" dirty="0" smtClean="0"/>
          </a:p>
          <a:p>
            <a:r>
              <a:rPr lang="en-US" sz="2400" dirty="0" smtClean="0"/>
              <a:t>The program is </a:t>
            </a:r>
            <a:r>
              <a:rPr lang="en-US" sz="2400" dirty="0"/>
              <a:t>constantly evolving to meet the needs of existing and emerging </a:t>
            </a:r>
            <a:r>
              <a:rPr lang="en-US" sz="2400" dirty="0" smtClean="0"/>
              <a:t>leaders, and </a:t>
            </a:r>
            <a:r>
              <a:rPr lang="en-US" sz="2400" b="1" u="sng" dirty="0" smtClean="0"/>
              <a:t>focuses on the exploration of issues</a:t>
            </a:r>
            <a:r>
              <a:rPr lang="en-US" sz="2400" dirty="0" smtClean="0"/>
              <a:t> facing Wisconsin, its people and communities. </a:t>
            </a:r>
            <a:r>
              <a:rPr lang="en-US" sz="2000" dirty="0"/>
              <a:t> 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6" y="119588"/>
            <a:ext cx="3159962" cy="1508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1348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3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08000" y="2368967"/>
            <a:ext cx="11587747" cy="389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400" b="1" dirty="0" smtClean="0"/>
              <a:t>PURPOSE OF INTERNATIONAL SEMINAR: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Experience alternative or contrasting economic, political, cultural and social systems.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Explore </a:t>
            </a:r>
            <a:r>
              <a:rPr lang="en-US" sz="2400" dirty="0"/>
              <a:t>leadership from a different cultural point of view</a:t>
            </a:r>
            <a:r>
              <a:rPr lang="en-US" sz="24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Gain </a:t>
            </a:r>
            <a:r>
              <a:rPr lang="en-US" sz="2400" dirty="0"/>
              <a:t>new perspectives on significant issues facing other societies</a:t>
            </a:r>
            <a:r>
              <a:rPr lang="en-US" sz="24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Examine </a:t>
            </a:r>
            <a:r>
              <a:rPr lang="en-US" sz="2400" dirty="0"/>
              <a:t>the difficulties and possibilities of solving societal problems</a:t>
            </a:r>
            <a:r>
              <a:rPr lang="en-US" sz="24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Connect with people who are different culturally, socially and economically.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Identify </a:t>
            </a:r>
            <a:r>
              <a:rPr lang="en-US" sz="2400" dirty="0"/>
              <a:t>how to apply what is learned in another country to leadership around similar issues in Wisconsin.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6" y="119588"/>
            <a:ext cx="3159962" cy="1508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1348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3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89526" y="1811247"/>
            <a:ext cx="11606222" cy="4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400" b="1" dirty="0" smtClean="0"/>
              <a:t>Kazakhstan focused </a:t>
            </a:r>
            <a:r>
              <a:rPr lang="en-US" sz="2400" b="1" dirty="0"/>
              <a:t>on </a:t>
            </a:r>
            <a:r>
              <a:rPr lang="en-US" sz="2400" b="1" dirty="0" smtClean="0"/>
              <a:t>the following skills and leadership </a:t>
            </a:r>
            <a:r>
              <a:rPr lang="en-US" sz="2400" b="1" dirty="0"/>
              <a:t>competencies:</a:t>
            </a:r>
          </a:p>
          <a:p>
            <a:pPr lvl="0"/>
            <a:r>
              <a:rPr lang="en-US" sz="2400" dirty="0"/>
              <a:t>Developing Cultural Intelligence and Intercultural Competencies </a:t>
            </a:r>
          </a:p>
          <a:p>
            <a:pPr lvl="0"/>
            <a:r>
              <a:rPr lang="en-US" sz="2400" dirty="0"/>
              <a:t>Emotional Intelligence </a:t>
            </a:r>
            <a:r>
              <a:rPr lang="en-US" sz="2400" i="1" dirty="0" smtClean="0"/>
              <a:t>(self-awareness </a:t>
            </a:r>
            <a:r>
              <a:rPr lang="en-US" sz="2400" i="1" dirty="0"/>
              <a:t>and self-management, </a:t>
            </a:r>
            <a:r>
              <a:rPr lang="en-US" sz="2400" i="1" dirty="0" smtClean="0"/>
              <a:t>internal </a:t>
            </a:r>
            <a:r>
              <a:rPr lang="en-US" sz="2400" i="1" dirty="0"/>
              <a:t>motivation, e</a:t>
            </a:r>
            <a:r>
              <a:rPr lang="en-US" sz="2400" i="1" dirty="0" smtClean="0"/>
              <a:t>mpathy</a:t>
            </a:r>
            <a:r>
              <a:rPr lang="en-US" sz="2400" i="1" dirty="0"/>
              <a:t>)</a:t>
            </a:r>
          </a:p>
          <a:p>
            <a:pPr lvl="0"/>
            <a:r>
              <a:rPr lang="en-US" sz="2400" dirty="0"/>
              <a:t>Social Skills </a:t>
            </a:r>
            <a:r>
              <a:rPr lang="en-US" sz="2400" i="1" dirty="0" smtClean="0"/>
              <a:t>(establishing </a:t>
            </a:r>
            <a:r>
              <a:rPr lang="en-US" sz="2400" i="1" dirty="0"/>
              <a:t>common ground in multiple cultural contexts, </a:t>
            </a:r>
            <a:r>
              <a:rPr lang="en-US" sz="2400" i="1" dirty="0" smtClean="0"/>
              <a:t>managing </a:t>
            </a:r>
            <a:r>
              <a:rPr lang="en-US" sz="2400" i="1" dirty="0"/>
              <a:t>relationships across lines of difference, </a:t>
            </a:r>
            <a:r>
              <a:rPr lang="en-US" sz="2400" i="1" dirty="0" smtClean="0"/>
              <a:t>building </a:t>
            </a:r>
            <a:r>
              <a:rPr lang="en-US" sz="2400" i="1" dirty="0"/>
              <a:t>global networks, </a:t>
            </a:r>
            <a:r>
              <a:rPr lang="en-US" sz="2400" i="1" dirty="0" smtClean="0"/>
              <a:t>managing </a:t>
            </a:r>
            <a:r>
              <a:rPr lang="en-US" sz="2400" i="1" dirty="0"/>
              <a:t>conflict within groups)</a:t>
            </a:r>
          </a:p>
          <a:p>
            <a:pPr lvl="0"/>
            <a:r>
              <a:rPr lang="en-US" sz="2400" dirty="0"/>
              <a:t>Followership</a:t>
            </a:r>
          </a:p>
          <a:p>
            <a:pPr lvl="0"/>
            <a:r>
              <a:rPr lang="en-US" sz="2400" dirty="0"/>
              <a:t>Innovation and Risk Taking</a:t>
            </a:r>
          </a:p>
          <a:p>
            <a:pPr lvl="0"/>
            <a:r>
              <a:rPr lang="en-US" sz="2400" dirty="0"/>
              <a:t>Valuing Diversity and Citizen Diplomacy</a:t>
            </a:r>
          </a:p>
          <a:p>
            <a:pPr lvl="0"/>
            <a:r>
              <a:rPr lang="en-US" sz="2400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4623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41754" y="1850051"/>
            <a:ext cx="2669308" cy="4873625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DELEGATION:</a:t>
            </a:r>
          </a:p>
          <a:p>
            <a:r>
              <a:rPr lang="en-US" sz="1800" dirty="0" smtClean="0"/>
              <a:t>Tom Charpentier</a:t>
            </a:r>
          </a:p>
          <a:p>
            <a:r>
              <a:rPr lang="en-US" sz="1800" dirty="0" smtClean="0"/>
              <a:t>Kimberly </a:t>
            </a:r>
            <a:r>
              <a:rPr lang="en-US" sz="1800" dirty="0" err="1" smtClean="0"/>
              <a:t>Clist</a:t>
            </a:r>
            <a:r>
              <a:rPr lang="en-US" sz="1800" dirty="0" smtClean="0"/>
              <a:t> </a:t>
            </a:r>
            <a:r>
              <a:rPr lang="en-US" sz="1800" i="1" dirty="0" smtClean="0"/>
              <a:t>(staff)</a:t>
            </a:r>
            <a:endParaRPr lang="en-US" sz="1800" dirty="0" smtClean="0"/>
          </a:p>
          <a:p>
            <a:r>
              <a:rPr lang="en-US" sz="1800" dirty="0" smtClean="0"/>
              <a:t>Stacy Craig</a:t>
            </a:r>
          </a:p>
          <a:p>
            <a:r>
              <a:rPr lang="en-US" sz="1800" dirty="0" smtClean="0"/>
              <a:t>Grady Gutknecht</a:t>
            </a:r>
            <a:r>
              <a:rPr lang="en-US" sz="1800" i="1" dirty="0"/>
              <a:t> </a:t>
            </a:r>
            <a:r>
              <a:rPr lang="en-US" sz="1800" i="1" dirty="0" smtClean="0"/>
              <a:t>(alumni)</a:t>
            </a:r>
            <a:endParaRPr lang="en-US" sz="1800" dirty="0" smtClean="0"/>
          </a:p>
          <a:p>
            <a:r>
              <a:rPr lang="en-US" sz="1800" dirty="0" smtClean="0"/>
              <a:t>Becky Hurley</a:t>
            </a:r>
          </a:p>
          <a:p>
            <a:r>
              <a:rPr lang="en-US" sz="1800" dirty="0" smtClean="0"/>
              <a:t>Sarah </a:t>
            </a:r>
            <a:r>
              <a:rPr lang="en-US" sz="1800" dirty="0" err="1" smtClean="0"/>
              <a:t>Kastern</a:t>
            </a:r>
            <a:endParaRPr lang="en-US" sz="1800" i="1" dirty="0" smtClean="0"/>
          </a:p>
          <a:p>
            <a:r>
              <a:rPr lang="en-US" sz="1800" dirty="0" smtClean="0"/>
              <a:t>Julie Keown-Bomar       </a:t>
            </a:r>
            <a:r>
              <a:rPr lang="en-US" sz="1800" i="1" dirty="0" smtClean="0"/>
              <a:t>(co-chair)</a:t>
            </a:r>
          </a:p>
          <a:p>
            <a:r>
              <a:rPr lang="en-US" sz="1800" dirty="0" smtClean="0"/>
              <a:t>Gary Kirking </a:t>
            </a:r>
            <a:r>
              <a:rPr lang="en-US" sz="1800" i="1" dirty="0" smtClean="0"/>
              <a:t>(co-chair)</a:t>
            </a:r>
          </a:p>
          <a:p>
            <a:r>
              <a:rPr lang="en-US" sz="1800" dirty="0" smtClean="0"/>
              <a:t>Phillip Lotto</a:t>
            </a:r>
            <a:endParaRPr lang="en-US" sz="1800" i="1" dirty="0" smtClean="0"/>
          </a:p>
          <a:p>
            <a:r>
              <a:rPr lang="en-US" sz="1800" dirty="0" smtClean="0"/>
              <a:t>Mario Micheli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6" y="119588"/>
            <a:ext cx="3159962" cy="1508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1348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3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3209537" y="2216727"/>
            <a:ext cx="2535474" cy="437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Shelly Missall</a:t>
            </a:r>
          </a:p>
          <a:p>
            <a:r>
              <a:rPr lang="en-US" sz="1800" dirty="0" smtClean="0"/>
              <a:t>Corinda Rainey-Moore </a:t>
            </a:r>
            <a:r>
              <a:rPr lang="en-US" sz="1800" i="1" dirty="0" smtClean="0"/>
              <a:t>(alumni)</a:t>
            </a:r>
            <a:endParaRPr lang="en-US" sz="1800" dirty="0" smtClean="0"/>
          </a:p>
          <a:p>
            <a:r>
              <a:rPr lang="en-US" sz="1800" dirty="0" err="1" smtClean="0"/>
              <a:t>Kalpana</a:t>
            </a:r>
            <a:r>
              <a:rPr lang="en-US" sz="1800" dirty="0" smtClean="0"/>
              <a:t> Rizal</a:t>
            </a:r>
          </a:p>
          <a:p>
            <a:r>
              <a:rPr lang="en-US" sz="1800" dirty="0" smtClean="0"/>
              <a:t>Eric Roers </a:t>
            </a:r>
            <a:r>
              <a:rPr lang="en-US" sz="1800" i="1" dirty="0" smtClean="0"/>
              <a:t>(alumni)</a:t>
            </a:r>
          </a:p>
          <a:p>
            <a:r>
              <a:rPr lang="en-US" sz="1800" dirty="0" smtClean="0"/>
              <a:t>Ericka Sanchez</a:t>
            </a:r>
          </a:p>
          <a:p>
            <a:r>
              <a:rPr lang="en-US" sz="1800" dirty="0" smtClean="0"/>
              <a:t>Sarah Schlosser </a:t>
            </a:r>
            <a:r>
              <a:rPr lang="en-US" sz="1800" i="1" dirty="0" smtClean="0"/>
              <a:t>(staff)</a:t>
            </a:r>
          </a:p>
          <a:p>
            <a:r>
              <a:rPr lang="en-US" sz="1800" dirty="0" smtClean="0"/>
              <a:t>David Lee Schneider</a:t>
            </a:r>
          </a:p>
          <a:p>
            <a:r>
              <a:rPr lang="en-US" sz="1800" dirty="0" smtClean="0"/>
              <a:t>Tory </a:t>
            </a:r>
            <a:r>
              <a:rPr lang="en-US" sz="1800" dirty="0" err="1" smtClean="0"/>
              <a:t>Tullis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Monica Vick</a:t>
            </a:r>
          </a:p>
          <a:p>
            <a:r>
              <a:rPr lang="en-US" sz="1800" dirty="0" smtClean="0"/>
              <a:t>Theresa Zenchenko</a:t>
            </a:r>
            <a:endParaRPr lang="en-US" sz="1800" dirty="0"/>
          </a:p>
        </p:txBody>
      </p:sp>
      <p:pic>
        <p:nvPicPr>
          <p:cNvPr id="7172" name="Picture 4" descr="https://lh3.googleusercontent.com/0DwwiTnxQ4JBIiRMPpCIE97yw90zAuJhnNnfqU46pm2ERcWA3NvH6yrSQ0AZWGX_TQOYn1xr1GQ=w1920-h879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034" y="2838966"/>
            <a:ext cx="6332486" cy="28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7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6" y="119588"/>
            <a:ext cx="3159962" cy="150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1348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3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1386" y="1846408"/>
            <a:ext cx="1169436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u="sng" dirty="0" smtClean="0"/>
              <a:t>Tuesday, </a:t>
            </a:r>
            <a:r>
              <a:rPr lang="en-US" sz="2400" b="1" u="sng" dirty="0"/>
              <a:t>March </a:t>
            </a:r>
            <a:r>
              <a:rPr lang="en-US" sz="2400" b="1" u="sng" dirty="0" smtClean="0"/>
              <a:t>15, 2016</a:t>
            </a:r>
            <a:r>
              <a:rPr lang="en-US" sz="2400" b="1" dirty="0" smtClean="0"/>
              <a:t>  - </a:t>
            </a:r>
            <a:r>
              <a:rPr lang="en-US" sz="2400" dirty="0" smtClean="0"/>
              <a:t>Arrive</a:t>
            </a:r>
            <a:r>
              <a:rPr lang="en-US" sz="2400" b="1" dirty="0" smtClean="0"/>
              <a:t> </a:t>
            </a:r>
            <a:r>
              <a:rPr lang="en-US" sz="2400" dirty="0"/>
              <a:t>in </a:t>
            </a:r>
            <a:r>
              <a:rPr lang="en-US" sz="2400" i="1" dirty="0" smtClean="0"/>
              <a:t>Almaty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Park of the First President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Zenkov</a:t>
            </a:r>
            <a:r>
              <a:rPr lang="en-US" sz="2400" b="1" dirty="0" smtClean="0"/>
              <a:t> </a:t>
            </a:r>
            <a:r>
              <a:rPr lang="en-US" sz="2400" b="1" dirty="0"/>
              <a:t>Cathedral (Russian Orthodox</a:t>
            </a:r>
            <a:r>
              <a:rPr lang="en-US" sz="2400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Panfilov</a:t>
            </a:r>
            <a:r>
              <a:rPr lang="en-US" sz="2400" b="1" dirty="0" smtClean="0"/>
              <a:t> </a:t>
            </a:r>
            <a:r>
              <a:rPr lang="en-US" sz="2400" b="1" dirty="0"/>
              <a:t>Park &amp; War </a:t>
            </a:r>
            <a:r>
              <a:rPr lang="en-US" sz="2400" b="1" dirty="0" smtClean="0"/>
              <a:t>Memorial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Kazakh Museum of Folk Musical Instruments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Meeting with USAID</a:t>
            </a:r>
          </a:p>
          <a:p>
            <a:r>
              <a:rPr lang="en-US" b="1" dirty="0" smtClean="0"/>
              <a:t>                                            </a:t>
            </a:r>
            <a:endParaRPr lang="en-US" b="1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194" y="2972449"/>
            <a:ext cx="4472202" cy="3355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33347" y="6448926"/>
            <a:ext cx="310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Becky Hurley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6" y="119588"/>
            <a:ext cx="3159962" cy="150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1348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3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1386" y="1845705"/>
            <a:ext cx="116943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u="sng" dirty="0" smtClean="0"/>
              <a:t>Wednesday, </a:t>
            </a:r>
            <a:r>
              <a:rPr lang="en-US" sz="2400" b="1" u="sng" dirty="0"/>
              <a:t>March </a:t>
            </a:r>
            <a:r>
              <a:rPr lang="en-US" sz="2400" b="1" u="sng" dirty="0" smtClean="0"/>
              <a:t>16, 2016 </a:t>
            </a:r>
            <a:r>
              <a:rPr lang="en-US" sz="2400" dirty="0" smtClean="0"/>
              <a:t> </a:t>
            </a:r>
            <a:r>
              <a:rPr lang="en-US" sz="2400" dirty="0"/>
              <a:t>- </a:t>
            </a:r>
            <a:r>
              <a:rPr lang="en-US" sz="2400" i="1" dirty="0" smtClean="0"/>
              <a:t>Almaty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University of International Business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Kazakh National Agrarian University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Shymbulak </a:t>
            </a:r>
            <a:r>
              <a:rPr lang="en-US" sz="2400" b="1" dirty="0"/>
              <a:t>Ski </a:t>
            </a:r>
            <a:r>
              <a:rPr lang="en-US" sz="2400" b="1" dirty="0" smtClean="0"/>
              <a:t>Resort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Green Market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473" y="3446231"/>
            <a:ext cx="3643729" cy="2733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7054" y="6179743"/>
            <a:ext cx="310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Phillip Lotto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23223" y="6179743"/>
            <a:ext cx="310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Becky Hurley</a:t>
            </a:r>
            <a:endParaRPr lang="en-US" dirty="0"/>
          </a:p>
        </p:txBody>
      </p:sp>
      <p:pic>
        <p:nvPicPr>
          <p:cNvPr id="1028" name="Picture 4" descr="https://lh3.googleusercontent.com/iFkjZ4COgJuhyK8lMWGOVk1b6WjuiHLGv3wp4JKAAH5aUvpAYRDOSbaiqXF3fABSZHcaacvo1zeg=w1275-h956-n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802" y="3446231"/>
            <a:ext cx="3688638" cy="27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6" y="119588"/>
            <a:ext cx="3159962" cy="1508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1348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3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1386" y="1778933"/>
            <a:ext cx="11606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Thursday, March 17, 2016</a:t>
            </a:r>
            <a:r>
              <a:rPr lang="en-US" sz="2400" b="1" dirty="0" smtClean="0"/>
              <a:t>  - </a:t>
            </a:r>
            <a:r>
              <a:rPr lang="en-US" sz="2400" i="1" dirty="0" smtClean="0"/>
              <a:t>Almaty &amp; Rural Area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Arba</a:t>
            </a:r>
            <a:r>
              <a:rPr lang="en-US" sz="2400" b="1" dirty="0" smtClean="0"/>
              <a:t> Wine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Kazakhstan-Fulfilling the Promise </a:t>
            </a:r>
            <a:r>
              <a:rPr lang="en-US" sz="2400" dirty="0" smtClean="0"/>
              <a:t>(Vilmur Auken, President, National School of Public Policy for the President of Kazakhstan)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Agriculture Business Center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Cucumber Farmer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230" y="3594115"/>
            <a:ext cx="3691189" cy="2530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3090" y="6122866"/>
            <a:ext cx="310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Phillip Lotto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94" y="3686268"/>
            <a:ext cx="3677722" cy="2461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03368" y="6119897"/>
            <a:ext cx="310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Phillip Lotto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6" y="119588"/>
            <a:ext cx="3159962" cy="1508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1348" y="212161"/>
            <a:ext cx="8534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Group </a:t>
            </a:r>
            <a:r>
              <a:rPr lang="en-US" sz="2000" dirty="0" err="1" smtClean="0">
                <a:solidFill>
                  <a:schemeClr val="bg1"/>
                </a:solidFill>
              </a:rPr>
              <a:t>XVI’s</a:t>
            </a:r>
            <a:r>
              <a:rPr lang="en-US" sz="2000" dirty="0" smtClean="0">
                <a:solidFill>
                  <a:schemeClr val="bg1"/>
                </a:solidFill>
              </a:rPr>
              <a:t> International Seminar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Kazakhstan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March 13-27, 2016</a:t>
            </a:r>
          </a:p>
          <a:p>
            <a:r>
              <a:rPr lang="en-US" sz="2000" dirty="0" smtClean="0">
                <a:hlinkClick r:id="rId3"/>
              </a:rPr>
              <a:t>www.leadershipwisconsin.org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1386" y="1778933"/>
            <a:ext cx="11606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Friday, </a:t>
            </a:r>
            <a:r>
              <a:rPr lang="en-US" sz="2400" b="1" u="sng" dirty="0"/>
              <a:t>March </a:t>
            </a:r>
            <a:r>
              <a:rPr lang="en-US" sz="2400" b="1" u="sng" dirty="0" smtClean="0"/>
              <a:t>18, 2016</a:t>
            </a:r>
            <a:r>
              <a:rPr lang="en-US" sz="2400" b="1" dirty="0"/>
              <a:t> </a:t>
            </a:r>
            <a:r>
              <a:rPr lang="en-US" sz="2400" b="1" dirty="0" smtClean="0"/>
              <a:t>- </a:t>
            </a:r>
            <a:r>
              <a:rPr lang="en-US" sz="2400" i="1" dirty="0" smtClean="0"/>
              <a:t>Pavlodar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Official Meeting with </a:t>
            </a:r>
            <a:r>
              <a:rPr lang="en-US" sz="2400" b="1" dirty="0" smtClean="0"/>
              <a:t>Deputy Heads </a:t>
            </a:r>
            <a:r>
              <a:rPr lang="en-US" sz="2400" b="1" dirty="0"/>
              <a:t>of </a:t>
            </a:r>
            <a:r>
              <a:rPr lang="en-US" sz="2400" b="1" dirty="0" smtClean="0"/>
              <a:t>Pavlodar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Shafer </a:t>
            </a:r>
            <a:r>
              <a:rPr lang="en-US" sz="2400" b="1" dirty="0" smtClean="0"/>
              <a:t>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Pavlodar </a:t>
            </a:r>
            <a:r>
              <a:rPr lang="en-US" sz="2400" b="1" dirty="0" smtClean="0"/>
              <a:t>Entrepreneurs </a:t>
            </a:r>
            <a:r>
              <a:rPr lang="en-US" sz="2400" dirty="0" smtClean="0"/>
              <a:t>(Metal </a:t>
            </a:r>
            <a:r>
              <a:rPr lang="en-US" sz="2400" dirty="0"/>
              <a:t>Security </a:t>
            </a:r>
            <a:r>
              <a:rPr lang="en-US" sz="2400" dirty="0" smtClean="0"/>
              <a:t>Doors &amp; Plastic </a:t>
            </a:r>
            <a:r>
              <a:rPr lang="en-US" sz="2400" dirty="0"/>
              <a:t>Window </a:t>
            </a:r>
            <a:r>
              <a:rPr lang="en-US" sz="2400" dirty="0" smtClean="0"/>
              <a:t>Maker)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Meet &amp; Greet with Host Families</a:t>
            </a:r>
            <a:endParaRPr lang="en-US" b="1" dirty="0"/>
          </a:p>
        </p:txBody>
      </p:sp>
      <p:pic>
        <p:nvPicPr>
          <p:cNvPr id="2050" name="Picture 2" descr="https://lh3.googleusercontent.com/vJt05TpRpb9RUJ-pYZd-m1sbyy90iSDjcXnvgauoilvEjjgCZG1B1l_Fno4dZ6WNKFUnv4I_DaNz=w478-h358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7909" y="3780283"/>
            <a:ext cx="3490748" cy="26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87852" y="6368622"/>
            <a:ext cx="310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Becky Hurley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39" y="3717925"/>
            <a:ext cx="3481176" cy="2611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2301" y="6329491"/>
            <a:ext cx="310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Becky Hurley</a:t>
            </a:r>
            <a:endParaRPr lang="en-US" dirty="0"/>
          </a:p>
        </p:txBody>
      </p:sp>
      <p:pic>
        <p:nvPicPr>
          <p:cNvPr id="2052" name="Picture 4" descr="https://lh3.googleusercontent.com/17eV2N4IVaCrG65uEzXZq5YybJgXKfCsTrSgheqT-j9f1QM4-tV_yxBI_z1URFu37rKpp2gJ0Qw9=w1275-h956-n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414" y="3733805"/>
            <a:ext cx="3556088" cy="266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3790" y="6368622"/>
            <a:ext cx="310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by: Becky Hurley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831</Words>
  <Application>Microsoft Office PowerPoint</Application>
  <PresentationFormat>Widescreen</PresentationFormat>
  <Paragraphs>179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UWCX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Rohlf, Elizabeth</dc:creator>
  <cp:lastModifiedBy>Wagner,Trisha</cp:lastModifiedBy>
  <cp:revision>39</cp:revision>
  <dcterms:created xsi:type="dcterms:W3CDTF">2016-04-04T16:59:07Z</dcterms:created>
  <dcterms:modified xsi:type="dcterms:W3CDTF">2016-04-25T21:04:37Z</dcterms:modified>
</cp:coreProperties>
</file>