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272" r:id="rId3"/>
    <p:sldId id="262" r:id="rId4"/>
    <p:sldId id="267" r:id="rId5"/>
    <p:sldId id="269" r:id="rId6"/>
    <p:sldId id="270" r:id="rId7"/>
    <p:sldId id="273" r:id="rId8"/>
    <p:sldId id="285" r:id="rId9"/>
    <p:sldId id="263" r:id="rId10"/>
    <p:sldId id="266" r:id="rId11"/>
    <p:sldId id="265" r:id="rId12"/>
    <p:sldId id="264" r:id="rId13"/>
    <p:sldId id="274" r:id="rId14"/>
    <p:sldId id="275" r:id="rId15"/>
    <p:sldId id="276" r:id="rId16"/>
    <p:sldId id="283" r:id="rId17"/>
    <p:sldId id="277" r:id="rId18"/>
    <p:sldId id="278" r:id="rId19"/>
    <p:sldId id="286" r:id="rId20"/>
    <p:sldId id="279" r:id="rId21"/>
    <p:sldId id="281" r:id="rId22"/>
    <p:sldId id="28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E7299-6BCB-4618-A79A-E073C435741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8B6860-2F2A-4207-8F6D-C8F9F95787D1}">
      <dgm:prSet phldrT="[Text]"/>
      <dgm:spPr/>
      <dgm:t>
        <a:bodyPr/>
        <a:lstStyle/>
        <a:p>
          <a:r>
            <a:rPr lang="en-US" dirty="0" smtClean="0"/>
            <a:t>+</a:t>
          </a:r>
          <a:endParaRPr lang="en-US" dirty="0"/>
        </a:p>
      </dgm:t>
    </dgm:pt>
    <dgm:pt modelId="{A3575DF2-6FC3-43B6-BE42-A097C1243537}" type="parTrans" cxnId="{5B5A2FF2-D9B3-450A-A20A-EF129E02E8C1}">
      <dgm:prSet/>
      <dgm:spPr/>
      <dgm:t>
        <a:bodyPr/>
        <a:lstStyle/>
        <a:p>
          <a:endParaRPr lang="en-US"/>
        </a:p>
      </dgm:t>
    </dgm:pt>
    <dgm:pt modelId="{F1FBDBE6-6D71-4D1E-924D-02FE30B5F10F}" type="sibTrans" cxnId="{5B5A2FF2-D9B3-450A-A20A-EF129E02E8C1}">
      <dgm:prSet/>
      <dgm:spPr/>
      <dgm:t>
        <a:bodyPr/>
        <a:lstStyle/>
        <a:p>
          <a:endParaRPr lang="en-US"/>
        </a:p>
      </dgm:t>
    </dgm:pt>
    <dgm:pt modelId="{40A403A2-D64A-47D2-8B53-E0E0DA2E2002}">
      <dgm:prSet phldrT="[Text]"/>
      <dgm:spPr/>
      <dgm:t>
        <a:bodyPr/>
        <a:lstStyle/>
        <a:p>
          <a:r>
            <a:rPr lang="en-US" dirty="0" smtClean="0"/>
            <a:t>+</a:t>
          </a:r>
          <a:endParaRPr lang="en-US" dirty="0"/>
        </a:p>
      </dgm:t>
    </dgm:pt>
    <dgm:pt modelId="{7B3A640B-324F-45BA-B02B-84BF9328A85B}" type="parTrans" cxnId="{BC26623F-9809-4279-AF8A-C65D96BC9D0A}">
      <dgm:prSet/>
      <dgm:spPr/>
      <dgm:t>
        <a:bodyPr/>
        <a:lstStyle/>
        <a:p>
          <a:endParaRPr lang="en-US"/>
        </a:p>
      </dgm:t>
    </dgm:pt>
    <dgm:pt modelId="{A552F3D2-4E56-4B14-A5C9-BF9CD9F161DE}" type="sibTrans" cxnId="{BC26623F-9809-4279-AF8A-C65D96BC9D0A}">
      <dgm:prSet/>
      <dgm:spPr/>
      <dgm:t>
        <a:bodyPr/>
        <a:lstStyle/>
        <a:p>
          <a:endParaRPr lang="en-US"/>
        </a:p>
      </dgm:t>
    </dgm:pt>
    <dgm:pt modelId="{B424C569-1649-4E63-AC86-62C1416B55AD}">
      <dgm:prSet phldrT="[Text]"/>
      <dgm:spPr/>
      <dgm:t>
        <a:bodyPr/>
        <a:lstStyle/>
        <a:p>
          <a:r>
            <a:rPr lang="en-US" dirty="0" smtClean="0"/>
            <a:t>+</a:t>
          </a:r>
          <a:endParaRPr lang="en-US" dirty="0"/>
        </a:p>
      </dgm:t>
    </dgm:pt>
    <dgm:pt modelId="{58FBE4C3-C1F4-4357-B08E-1AAAF1376D1F}" type="parTrans" cxnId="{A907922D-E5E9-486F-9260-AF04FB885EBE}">
      <dgm:prSet/>
      <dgm:spPr/>
      <dgm:t>
        <a:bodyPr/>
        <a:lstStyle/>
        <a:p>
          <a:endParaRPr lang="en-US"/>
        </a:p>
      </dgm:t>
    </dgm:pt>
    <dgm:pt modelId="{C990F2C7-1BC7-4E29-8675-3187AFD8ADC3}" type="sibTrans" cxnId="{A907922D-E5E9-486F-9260-AF04FB885EBE}">
      <dgm:prSet/>
      <dgm:spPr/>
      <dgm:t>
        <a:bodyPr/>
        <a:lstStyle/>
        <a:p>
          <a:endParaRPr lang="en-US"/>
        </a:p>
      </dgm:t>
    </dgm:pt>
    <dgm:pt modelId="{911963DA-32C9-46A6-9657-7D1720655CAC}" type="pres">
      <dgm:prSet presAssocID="{150E7299-6BCB-4618-A79A-E073C435741A}" presName="compositeShape" presStyleCnt="0">
        <dgm:presLayoutVars>
          <dgm:chMax val="7"/>
          <dgm:dir/>
          <dgm:resizeHandles val="exact"/>
        </dgm:presLayoutVars>
      </dgm:prSet>
      <dgm:spPr/>
    </dgm:pt>
    <dgm:pt modelId="{6A239F56-CA1A-4888-ABAE-1C2DC7EE3B1C}" type="pres">
      <dgm:prSet presAssocID="{AE8B6860-2F2A-4207-8F6D-C8F9F95787D1}" presName="circ1" presStyleLbl="vennNode1" presStyleIdx="0" presStyleCnt="3"/>
      <dgm:spPr/>
    </dgm:pt>
    <dgm:pt modelId="{FBAFAA98-3B84-453E-82F4-383FA78A9F5B}" type="pres">
      <dgm:prSet presAssocID="{AE8B6860-2F2A-4207-8F6D-C8F9F95787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1778D9-B9B2-40BD-8263-CDDA0153CBBA}" type="pres">
      <dgm:prSet presAssocID="{40A403A2-D64A-47D2-8B53-E0E0DA2E2002}" presName="circ2" presStyleLbl="vennNode1" presStyleIdx="1" presStyleCnt="3"/>
      <dgm:spPr/>
    </dgm:pt>
    <dgm:pt modelId="{4287D139-26D9-49B2-9083-55DB697265DA}" type="pres">
      <dgm:prSet presAssocID="{40A403A2-D64A-47D2-8B53-E0E0DA2E200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7A19484-2E94-4C32-8836-17FD84A1E8CF}" type="pres">
      <dgm:prSet presAssocID="{B424C569-1649-4E63-AC86-62C1416B55AD}" presName="circ3" presStyleLbl="vennNode1" presStyleIdx="2" presStyleCnt="3"/>
      <dgm:spPr/>
    </dgm:pt>
    <dgm:pt modelId="{DDBED819-3C53-4A51-AD93-B33EA95519F5}" type="pres">
      <dgm:prSet presAssocID="{B424C569-1649-4E63-AC86-62C1416B55A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8F6B4B4-72A6-4674-9735-C15C0147F98A}" type="presOf" srcId="{B424C569-1649-4E63-AC86-62C1416B55AD}" destId="{F7A19484-2E94-4C32-8836-17FD84A1E8CF}" srcOrd="0" destOrd="0" presId="urn:microsoft.com/office/officeart/2005/8/layout/venn1"/>
    <dgm:cxn modelId="{1E9E3726-51B4-4297-BC99-CBA8B676E2F7}" type="presOf" srcId="{40A403A2-D64A-47D2-8B53-E0E0DA2E2002}" destId="{741778D9-B9B2-40BD-8263-CDDA0153CBBA}" srcOrd="0" destOrd="0" presId="urn:microsoft.com/office/officeart/2005/8/layout/venn1"/>
    <dgm:cxn modelId="{6741648A-F5B8-4D73-94DA-CDA480C9EB37}" type="presOf" srcId="{150E7299-6BCB-4618-A79A-E073C435741A}" destId="{911963DA-32C9-46A6-9657-7D1720655CAC}" srcOrd="0" destOrd="0" presId="urn:microsoft.com/office/officeart/2005/8/layout/venn1"/>
    <dgm:cxn modelId="{BC26623F-9809-4279-AF8A-C65D96BC9D0A}" srcId="{150E7299-6BCB-4618-A79A-E073C435741A}" destId="{40A403A2-D64A-47D2-8B53-E0E0DA2E2002}" srcOrd="1" destOrd="0" parTransId="{7B3A640B-324F-45BA-B02B-84BF9328A85B}" sibTransId="{A552F3D2-4E56-4B14-A5C9-BF9CD9F161DE}"/>
    <dgm:cxn modelId="{A907922D-E5E9-486F-9260-AF04FB885EBE}" srcId="{150E7299-6BCB-4618-A79A-E073C435741A}" destId="{B424C569-1649-4E63-AC86-62C1416B55AD}" srcOrd="2" destOrd="0" parTransId="{58FBE4C3-C1F4-4357-B08E-1AAAF1376D1F}" sibTransId="{C990F2C7-1BC7-4E29-8675-3187AFD8ADC3}"/>
    <dgm:cxn modelId="{91DBB770-77AE-484F-BA77-CB5570C16B60}" type="presOf" srcId="{AE8B6860-2F2A-4207-8F6D-C8F9F95787D1}" destId="{FBAFAA98-3B84-453E-82F4-383FA78A9F5B}" srcOrd="1" destOrd="0" presId="urn:microsoft.com/office/officeart/2005/8/layout/venn1"/>
    <dgm:cxn modelId="{F75063C9-C3B2-4473-A4D2-583AC5C7415A}" type="presOf" srcId="{40A403A2-D64A-47D2-8B53-E0E0DA2E2002}" destId="{4287D139-26D9-49B2-9083-55DB697265DA}" srcOrd="1" destOrd="0" presId="urn:microsoft.com/office/officeart/2005/8/layout/venn1"/>
    <dgm:cxn modelId="{EB96A78A-D5D2-4047-A8CE-DFD31E35C278}" type="presOf" srcId="{AE8B6860-2F2A-4207-8F6D-C8F9F95787D1}" destId="{6A239F56-CA1A-4888-ABAE-1C2DC7EE3B1C}" srcOrd="0" destOrd="0" presId="urn:microsoft.com/office/officeart/2005/8/layout/venn1"/>
    <dgm:cxn modelId="{5B5A2FF2-D9B3-450A-A20A-EF129E02E8C1}" srcId="{150E7299-6BCB-4618-A79A-E073C435741A}" destId="{AE8B6860-2F2A-4207-8F6D-C8F9F95787D1}" srcOrd="0" destOrd="0" parTransId="{A3575DF2-6FC3-43B6-BE42-A097C1243537}" sibTransId="{F1FBDBE6-6D71-4D1E-924D-02FE30B5F10F}"/>
    <dgm:cxn modelId="{EFA6EAF9-C31F-4BCA-9BEB-679E6944A6B8}" type="presOf" srcId="{B424C569-1649-4E63-AC86-62C1416B55AD}" destId="{DDBED819-3C53-4A51-AD93-B33EA95519F5}" srcOrd="1" destOrd="0" presId="urn:microsoft.com/office/officeart/2005/8/layout/venn1"/>
    <dgm:cxn modelId="{767695A3-435B-4C34-A3EE-085A54C3CCD7}" type="presParOf" srcId="{911963DA-32C9-46A6-9657-7D1720655CAC}" destId="{6A239F56-CA1A-4888-ABAE-1C2DC7EE3B1C}" srcOrd="0" destOrd="0" presId="urn:microsoft.com/office/officeart/2005/8/layout/venn1"/>
    <dgm:cxn modelId="{DE8B87A3-C251-4FD4-86B9-99C0FA30297D}" type="presParOf" srcId="{911963DA-32C9-46A6-9657-7D1720655CAC}" destId="{FBAFAA98-3B84-453E-82F4-383FA78A9F5B}" srcOrd="1" destOrd="0" presId="urn:microsoft.com/office/officeart/2005/8/layout/venn1"/>
    <dgm:cxn modelId="{60FBF0E3-2FB2-437F-A3FE-66678B16CF8F}" type="presParOf" srcId="{911963DA-32C9-46A6-9657-7D1720655CAC}" destId="{741778D9-B9B2-40BD-8263-CDDA0153CBBA}" srcOrd="2" destOrd="0" presId="urn:microsoft.com/office/officeart/2005/8/layout/venn1"/>
    <dgm:cxn modelId="{DC8D130C-1C5C-4747-92DF-E845FCEB42C9}" type="presParOf" srcId="{911963DA-32C9-46A6-9657-7D1720655CAC}" destId="{4287D139-26D9-49B2-9083-55DB697265DA}" srcOrd="3" destOrd="0" presId="urn:microsoft.com/office/officeart/2005/8/layout/venn1"/>
    <dgm:cxn modelId="{DBCA320E-5B9F-494B-9F89-00BFBACAB920}" type="presParOf" srcId="{911963DA-32C9-46A6-9657-7D1720655CAC}" destId="{F7A19484-2E94-4C32-8836-17FD84A1E8CF}" srcOrd="4" destOrd="0" presId="urn:microsoft.com/office/officeart/2005/8/layout/venn1"/>
    <dgm:cxn modelId="{FA94C9E9-AE33-46CF-A23C-45C21025B217}" type="presParOf" srcId="{911963DA-32C9-46A6-9657-7D1720655CAC}" destId="{DDBED819-3C53-4A51-AD93-B33EA95519F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39F56-CA1A-4888-ABAE-1C2DC7EE3B1C}">
      <dsp:nvSpPr>
        <dsp:cNvPr id="0" name=""/>
        <dsp:cNvSpPr/>
      </dsp:nvSpPr>
      <dsp:spPr>
        <a:xfrm>
          <a:off x="590900" y="447450"/>
          <a:ext cx="1637599" cy="163759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+</a:t>
          </a:r>
          <a:endParaRPr lang="en-US" sz="5200" kern="1200" dirty="0"/>
        </a:p>
      </dsp:txBody>
      <dsp:txXfrm>
        <a:off x="809246" y="734030"/>
        <a:ext cx="1200906" cy="736919"/>
      </dsp:txXfrm>
    </dsp:sp>
    <dsp:sp modelId="{741778D9-B9B2-40BD-8263-CDDA0153CBBA}">
      <dsp:nvSpPr>
        <dsp:cNvPr id="0" name=""/>
        <dsp:cNvSpPr/>
      </dsp:nvSpPr>
      <dsp:spPr>
        <a:xfrm>
          <a:off x="1181800" y="1470950"/>
          <a:ext cx="1637599" cy="163759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+</a:t>
          </a:r>
          <a:endParaRPr lang="en-US" sz="5200" kern="1200" dirty="0"/>
        </a:p>
      </dsp:txBody>
      <dsp:txXfrm>
        <a:off x="1682633" y="1893996"/>
        <a:ext cx="982559" cy="900679"/>
      </dsp:txXfrm>
    </dsp:sp>
    <dsp:sp modelId="{F7A19484-2E94-4C32-8836-17FD84A1E8CF}">
      <dsp:nvSpPr>
        <dsp:cNvPr id="0" name=""/>
        <dsp:cNvSpPr/>
      </dsp:nvSpPr>
      <dsp:spPr>
        <a:xfrm>
          <a:off x="0" y="1470950"/>
          <a:ext cx="1637599" cy="16375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+</a:t>
          </a:r>
          <a:endParaRPr lang="en-US" sz="5200" kern="1200" dirty="0"/>
        </a:p>
      </dsp:txBody>
      <dsp:txXfrm>
        <a:off x="154207" y="1893996"/>
        <a:ext cx="982559" cy="900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441D7-6397-43F3-8DCE-7BEB64B7E6A4}" type="datetimeFigureOut">
              <a:rPr lang="en-US" smtClean="0"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41A66-7E2D-4E0C-9335-FEC139372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9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0F7B61-1B0B-4933-9E5C-70992CB3B80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C62C83-894A-43A1-8706-3626B045F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45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07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0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5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38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53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7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2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54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74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9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50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1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2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7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1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0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0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6B05E-1C1F-4FEB-B359-159A5A77008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5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6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2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6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6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8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5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511F6-0A54-41AC-82AC-B5F9EF8C0493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BF91-FB13-42A2-AAAC-708AFF1E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zmMk63ihNM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783789"/>
            <a:ext cx="2667000" cy="896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2022" y="252521"/>
            <a:ext cx="625253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Connecting The Dots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077361"/>
            <a:ext cx="6896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Importance of </a:t>
            </a:r>
          </a:p>
          <a:p>
            <a:pPr algn="ctr"/>
            <a:r>
              <a:rPr lang="en-US" sz="48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Collaboration</a:t>
            </a:r>
            <a:endParaRPr lang="en-US" sz="48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36025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 24, 2016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      Nancy Schultz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 Family Living Educator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22022" y="1021962"/>
            <a:ext cx="594097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702" y="2647021"/>
            <a:ext cx="3093496" cy="30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Personal Stories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7550" y="1905000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/>
              <a:t>Think </a:t>
            </a:r>
            <a:r>
              <a:rPr lang="en-US" sz="4000" dirty="0"/>
              <a:t>about </a:t>
            </a:r>
            <a:r>
              <a:rPr lang="en-US" sz="4000" dirty="0" smtClean="0"/>
              <a:t>a </a:t>
            </a:r>
            <a:r>
              <a:rPr lang="en-US" sz="4000" dirty="0"/>
              <a:t>specific example where you and/or your </a:t>
            </a:r>
            <a:r>
              <a:rPr lang="en-US" sz="4000" dirty="0" smtClean="0"/>
              <a:t>school/agency/organization </a:t>
            </a:r>
            <a:r>
              <a:rPr lang="en-US" sz="4000" dirty="0"/>
              <a:t>have demonstrated collaborative practices in action.</a:t>
            </a:r>
          </a:p>
          <a:p>
            <a:pPr>
              <a:defRPr/>
            </a:pP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7162800" y="457200"/>
            <a:ext cx="1676400" cy="1295400"/>
          </a:xfrm>
          <a:prstGeom prst="irregularSeal2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000000"/>
                </a:solidFill>
              </a:rPr>
              <a:t>Activity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5322599"/>
            <a:ext cx="3731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/>
              <a:t>“A shift from me to we”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57300" y="6090389"/>
            <a:ext cx="521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www.engagingalllearners.ca/.../</a:t>
            </a:r>
            <a:r>
              <a:rPr lang="en-US" sz="1200" b="1" dirty="0"/>
              <a:t>collaborative</a:t>
            </a:r>
            <a:r>
              <a:rPr lang="en-US" sz="1200" dirty="0"/>
              <a:t>.../</a:t>
            </a:r>
            <a:r>
              <a:rPr lang="en-US" sz="1200" b="1" dirty="0"/>
              <a:t>collaboration</a:t>
            </a:r>
            <a:r>
              <a:rPr lang="en-US" sz="1200" dirty="0"/>
              <a:t>_</a:t>
            </a:r>
            <a:r>
              <a:rPr lang="en-US" sz="1200" b="1" dirty="0"/>
              <a:t>champion</a:t>
            </a:r>
            <a:r>
              <a:rPr lang="en-US" sz="1200" dirty="0"/>
              <a:t>_</a:t>
            </a:r>
            <a:r>
              <a:rPr lang="en-US" sz="1200" b="1" dirty="0"/>
              <a:t>1</a:t>
            </a:r>
            <a:r>
              <a:rPr lang="en-US" sz="1200" dirty="0"/>
              <a:t>_</a:t>
            </a:r>
            <a:r>
              <a:rPr lang="en-US" sz="1200" b="1" dirty="0"/>
              <a:t>day</a:t>
            </a:r>
            <a:r>
              <a:rPr lang="en-US" sz="1200" dirty="0"/>
              <a:t>_</a:t>
            </a:r>
            <a:r>
              <a:rPr lang="en-US" sz="1200" b="1" dirty="0"/>
              <a:t>works</a:t>
            </a:r>
            <a:r>
              <a:rPr lang="en-US" sz="1200" dirty="0"/>
              <a:t>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65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Who Makes it Happen?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30" y="156394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is Collective Impact ?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zmMk63ihNM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90600" y="1531438"/>
            <a:ext cx="7843844" cy="43359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9050" y="63105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Source:  https</a:t>
            </a:r>
            <a:r>
              <a:rPr lang="en-US" sz="1200" dirty="0"/>
              <a:t>://www.youtube.com/watch?v=pzmMk63ihNM</a:t>
            </a:r>
          </a:p>
        </p:txBody>
      </p:sp>
    </p:spTree>
    <p:extLst>
      <p:ext uri="{BB962C8B-B14F-4D97-AF65-F5344CB8AC3E}">
        <p14:creationId xmlns:p14="http://schemas.microsoft.com/office/powerpoint/2010/main" val="13423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4"/>
          <p:cNvSpPr/>
          <p:nvPr/>
        </p:nvSpPr>
        <p:spPr>
          <a:xfrm>
            <a:off x="1106245" y="1773933"/>
            <a:ext cx="2186806" cy="691010"/>
          </a:xfrm>
          <a:custGeom>
            <a:avLst/>
            <a:gdLst/>
            <a:ahLst/>
            <a:cxnLst/>
            <a:rect l="l" t="t" r="r" b="b"/>
            <a:pathLst>
              <a:path w="1122045" h="304800">
                <a:moveTo>
                  <a:pt x="1070864" y="0"/>
                </a:moveTo>
                <a:lnTo>
                  <a:pt x="50800" y="0"/>
                </a:lnTo>
                <a:lnTo>
                  <a:pt x="31027" y="3990"/>
                </a:lnTo>
                <a:lnTo>
                  <a:pt x="14879" y="14874"/>
                </a:lnTo>
                <a:lnTo>
                  <a:pt x="3992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2" y="273778"/>
                </a:lnTo>
                <a:lnTo>
                  <a:pt x="14879" y="289925"/>
                </a:lnTo>
                <a:lnTo>
                  <a:pt x="31027" y="300809"/>
                </a:lnTo>
                <a:lnTo>
                  <a:pt x="50800" y="304800"/>
                </a:lnTo>
                <a:lnTo>
                  <a:pt x="1070864" y="304800"/>
                </a:lnTo>
                <a:lnTo>
                  <a:pt x="1090642" y="300809"/>
                </a:lnTo>
                <a:lnTo>
                  <a:pt x="1106789" y="289925"/>
                </a:lnTo>
                <a:lnTo>
                  <a:pt x="1117673" y="273778"/>
                </a:lnTo>
                <a:lnTo>
                  <a:pt x="1121664" y="254000"/>
                </a:lnTo>
                <a:lnTo>
                  <a:pt x="1121664" y="50800"/>
                </a:lnTo>
                <a:lnTo>
                  <a:pt x="1117673" y="31021"/>
                </a:lnTo>
                <a:lnTo>
                  <a:pt x="1106789" y="14874"/>
                </a:lnTo>
                <a:lnTo>
                  <a:pt x="1090642" y="3990"/>
                </a:lnTo>
                <a:lnTo>
                  <a:pt x="10708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4643" y="685800"/>
            <a:ext cx="5871532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Five Conditions of</a:t>
            </a:r>
            <a:br>
              <a:rPr lang="en-US" b="1" dirty="0" smtClean="0"/>
            </a:br>
            <a:r>
              <a:rPr lang="en-US" b="1" dirty="0" smtClean="0"/>
              <a:t>Collective Impact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5"/>
          <p:cNvSpPr/>
          <p:nvPr/>
        </p:nvSpPr>
        <p:spPr>
          <a:xfrm>
            <a:off x="1090050" y="1773934"/>
            <a:ext cx="2186806" cy="691009"/>
          </a:xfrm>
          <a:custGeom>
            <a:avLst/>
            <a:gdLst/>
            <a:ahLst/>
            <a:cxnLst/>
            <a:rect l="l" t="t" r="r" b="b"/>
            <a:pathLst>
              <a:path w="1122045" h="304800">
                <a:moveTo>
                  <a:pt x="0" y="50800"/>
                </a:moveTo>
                <a:lnTo>
                  <a:pt x="3992" y="31021"/>
                </a:lnTo>
                <a:lnTo>
                  <a:pt x="14879" y="14874"/>
                </a:lnTo>
                <a:lnTo>
                  <a:pt x="31027" y="3990"/>
                </a:lnTo>
                <a:lnTo>
                  <a:pt x="50800" y="0"/>
                </a:lnTo>
                <a:lnTo>
                  <a:pt x="1070864" y="0"/>
                </a:lnTo>
                <a:lnTo>
                  <a:pt x="1090642" y="3990"/>
                </a:lnTo>
                <a:lnTo>
                  <a:pt x="1106789" y="14874"/>
                </a:lnTo>
                <a:lnTo>
                  <a:pt x="1117673" y="31021"/>
                </a:lnTo>
                <a:lnTo>
                  <a:pt x="1121664" y="50800"/>
                </a:lnTo>
                <a:lnTo>
                  <a:pt x="1121664" y="254000"/>
                </a:lnTo>
                <a:lnTo>
                  <a:pt x="1117673" y="273778"/>
                </a:lnTo>
                <a:lnTo>
                  <a:pt x="1106789" y="289925"/>
                </a:lnTo>
                <a:lnTo>
                  <a:pt x="1090642" y="300809"/>
                </a:lnTo>
                <a:lnTo>
                  <a:pt x="1070864" y="304800"/>
                </a:lnTo>
                <a:lnTo>
                  <a:pt x="50800" y="304800"/>
                </a:lnTo>
                <a:lnTo>
                  <a:pt x="31027" y="300809"/>
                </a:lnTo>
                <a:lnTo>
                  <a:pt x="14879" y="289925"/>
                </a:lnTo>
                <a:lnTo>
                  <a:pt x="3992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12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 txBox="1"/>
          <p:nvPr/>
        </p:nvSpPr>
        <p:spPr>
          <a:xfrm>
            <a:off x="1257300" y="1982142"/>
            <a:ext cx="188469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sz="16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Agenda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1096977" y="2651064"/>
            <a:ext cx="2204964" cy="675171"/>
          </a:xfrm>
          <a:custGeom>
            <a:avLst/>
            <a:gdLst/>
            <a:ahLst/>
            <a:cxnLst/>
            <a:rect l="l" t="t" r="r" b="b"/>
            <a:pathLst>
              <a:path w="1122045" h="304800">
                <a:moveTo>
                  <a:pt x="1070864" y="0"/>
                </a:moveTo>
                <a:lnTo>
                  <a:pt x="50800" y="0"/>
                </a:lnTo>
                <a:lnTo>
                  <a:pt x="31027" y="3990"/>
                </a:lnTo>
                <a:lnTo>
                  <a:pt x="14879" y="14874"/>
                </a:lnTo>
                <a:lnTo>
                  <a:pt x="3992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2" y="273778"/>
                </a:lnTo>
                <a:lnTo>
                  <a:pt x="14879" y="289925"/>
                </a:lnTo>
                <a:lnTo>
                  <a:pt x="31027" y="300809"/>
                </a:lnTo>
                <a:lnTo>
                  <a:pt x="50800" y="304800"/>
                </a:lnTo>
                <a:lnTo>
                  <a:pt x="1070864" y="304800"/>
                </a:lnTo>
                <a:lnTo>
                  <a:pt x="1090642" y="300809"/>
                </a:lnTo>
                <a:lnTo>
                  <a:pt x="1106789" y="289925"/>
                </a:lnTo>
                <a:lnTo>
                  <a:pt x="1117673" y="273778"/>
                </a:lnTo>
                <a:lnTo>
                  <a:pt x="1121664" y="254000"/>
                </a:lnTo>
                <a:lnTo>
                  <a:pt x="1121664" y="50800"/>
                </a:lnTo>
                <a:lnTo>
                  <a:pt x="1117673" y="31021"/>
                </a:lnTo>
                <a:lnTo>
                  <a:pt x="1106789" y="14874"/>
                </a:lnTo>
                <a:lnTo>
                  <a:pt x="1090642" y="3990"/>
                </a:lnTo>
                <a:lnTo>
                  <a:pt x="10708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/>
          <p:nvPr/>
        </p:nvSpPr>
        <p:spPr>
          <a:xfrm>
            <a:off x="1257300" y="2725577"/>
            <a:ext cx="16542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Shared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10"/>
          <p:cNvSpPr/>
          <p:nvPr/>
        </p:nvSpPr>
        <p:spPr>
          <a:xfrm>
            <a:off x="1115653" y="3466735"/>
            <a:ext cx="2186288" cy="624971"/>
          </a:xfrm>
          <a:custGeom>
            <a:avLst/>
            <a:gdLst/>
            <a:ahLst/>
            <a:cxnLst/>
            <a:rect l="l" t="t" r="r" b="b"/>
            <a:pathLst>
              <a:path w="1122045" h="390525">
                <a:moveTo>
                  <a:pt x="1056639" y="0"/>
                </a:moveTo>
                <a:lnTo>
                  <a:pt x="65023" y="0"/>
                </a:lnTo>
                <a:lnTo>
                  <a:pt x="39712" y="5105"/>
                </a:lnTo>
                <a:lnTo>
                  <a:pt x="19043" y="19034"/>
                </a:lnTo>
                <a:lnTo>
                  <a:pt x="5109" y="39701"/>
                </a:lnTo>
                <a:lnTo>
                  <a:pt x="0" y="65024"/>
                </a:lnTo>
                <a:lnTo>
                  <a:pt x="0" y="325120"/>
                </a:lnTo>
                <a:lnTo>
                  <a:pt x="5109" y="350442"/>
                </a:lnTo>
                <a:lnTo>
                  <a:pt x="19043" y="371109"/>
                </a:lnTo>
                <a:lnTo>
                  <a:pt x="39712" y="385038"/>
                </a:lnTo>
                <a:lnTo>
                  <a:pt x="65023" y="390144"/>
                </a:lnTo>
                <a:lnTo>
                  <a:pt x="1056639" y="390144"/>
                </a:lnTo>
                <a:lnTo>
                  <a:pt x="1081962" y="385038"/>
                </a:lnTo>
                <a:lnTo>
                  <a:pt x="1102629" y="371109"/>
                </a:lnTo>
                <a:lnTo>
                  <a:pt x="1116558" y="350442"/>
                </a:lnTo>
                <a:lnTo>
                  <a:pt x="1121664" y="325120"/>
                </a:lnTo>
                <a:lnTo>
                  <a:pt x="1121664" y="65024"/>
                </a:lnTo>
                <a:lnTo>
                  <a:pt x="1116558" y="39701"/>
                </a:lnTo>
                <a:lnTo>
                  <a:pt x="1102629" y="19034"/>
                </a:lnTo>
                <a:lnTo>
                  <a:pt x="1081962" y="5105"/>
                </a:lnTo>
                <a:lnTo>
                  <a:pt x="1056639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/>
          <p:cNvSpPr txBox="1"/>
          <p:nvPr/>
        </p:nvSpPr>
        <p:spPr>
          <a:xfrm>
            <a:off x="1224911" y="3532999"/>
            <a:ext cx="191708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810" marR="5080" indent="-245745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Mutually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Reinforcing  Activities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6" name="object 13"/>
          <p:cNvSpPr/>
          <p:nvPr/>
        </p:nvSpPr>
        <p:spPr>
          <a:xfrm>
            <a:off x="1106245" y="4244515"/>
            <a:ext cx="2186515" cy="600837"/>
          </a:xfrm>
          <a:custGeom>
            <a:avLst/>
            <a:gdLst/>
            <a:ahLst/>
            <a:cxnLst/>
            <a:rect l="l" t="t" r="r" b="b"/>
            <a:pathLst>
              <a:path w="1122045" h="304800">
                <a:moveTo>
                  <a:pt x="1070864" y="0"/>
                </a:moveTo>
                <a:lnTo>
                  <a:pt x="50800" y="0"/>
                </a:lnTo>
                <a:lnTo>
                  <a:pt x="31027" y="3990"/>
                </a:lnTo>
                <a:lnTo>
                  <a:pt x="14879" y="14874"/>
                </a:lnTo>
                <a:lnTo>
                  <a:pt x="3992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2" y="273778"/>
                </a:lnTo>
                <a:lnTo>
                  <a:pt x="14879" y="289925"/>
                </a:lnTo>
                <a:lnTo>
                  <a:pt x="31027" y="300809"/>
                </a:lnTo>
                <a:lnTo>
                  <a:pt x="50800" y="304800"/>
                </a:lnTo>
                <a:lnTo>
                  <a:pt x="1070864" y="304800"/>
                </a:lnTo>
                <a:lnTo>
                  <a:pt x="1090642" y="300809"/>
                </a:lnTo>
                <a:lnTo>
                  <a:pt x="1106789" y="289925"/>
                </a:lnTo>
                <a:lnTo>
                  <a:pt x="1117673" y="273778"/>
                </a:lnTo>
                <a:lnTo>
                  <a:pt x="1121664" y="254000"/>
                </a:lnTo>
                <a:lnTo>
                  <a:pt x="1121664" y="50800"/>
                </a:lnTo>
                <a:lnTo>
                  <a:pt x="1117673" y="31021"/>
                </a:lnTo>
                <a:lnTo>
                  <a:pt x="1106789" y="14874"/>
                </a:lnTo>
                <a:lnTo>
                  <a:pt x="1090642" y="3990"/>
                </a:lnTo>
                <a:lnTo>
                  <a:pt x="1070864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5"/>
          <p:cNvSpPr txBox="1"/>
          <p:nvPr/>
        </p:nvSpPr>
        <p:spPr>
          <a:xfrm>
            <a:off x="1157699" y="4285147"/>
            <a:ext cx="205202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790" marR="218440" indent="9398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Continuous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9" name="object 16"/>
          <p:cNvSpPr/>
          <p:nvPr/>
        </p:nvSpPr>
        <p:spPr>
          <a:xfrm>
            <a:off x="1090050" y="4975556"/>
            <a:ext cx="2179085" cy="583287"/>
          </a:xfrm>
          <a:custGeom>
            <a:avLst/>
            <a:gdLst/>
            <a:ahLst/>
            <a:cxnLst/>
            <a:rect l="l" t="t" r="r" b="b"/>
            <a:pathLst>
              <a:path w="1122045" h="304800">
                <a:moveTo>
                  <a:pt x="1070864" y="0"/>
                </a:moveTo>
                <a:lnTo>
                  <a:pt x="50800" y="0"/>
                </a:lnTo>
                <a:lnTo>
                  <a:pt x="31027" y="3990"/>
                </a:lnTo>
                <a:lnTo>
                  <a:pt x="14879" y="14874"/>
                </a:lnTo>
                <a:lnTo>
                  <a:pt x="3992" y="31021"/>
                </a:lnTo>
                <a:lnTo>
                  <a:pt x="0" y="50800"/>
                </a:lnTo>
                <a:lnTo>
                  <a:pt x="0" y="254000"/>
                </a:lnTo>
                <a:lnTo>
                  <a:pt x="3992" y="273778"/>
                </a:lnTo>
                <a:lnTo>
                  <a:pt x="14879" y="289925"/>
                </a:lnTo>
                <a:lnTo>
                  <a:pt x="31027" y="300809"/>
                </a:lnTo>
                <a:lnTo>
                  <a:pt x="50800" y="304800"/>
                </a:lnTo>
                <a:lnTo>
                  <a:pt x="1070864" y="304800"/>
                </a:lnTo>
                <a:lnTo>
                  <a:pt x="1090642" y="300809"/>
                </a:lnTo>
                <a:lnTo>
                  <a:pt x="1106789" y="289925"/>
                </a:lnTo>
                <a:lnTo>
                  <a:pt x="1117673" y="273778"/>
                </a:lnTo>
                <a:lnTo>
                  <a:pt x="1121664" y="254000"/>
                </a:lnTo>
                <a:lnTo>
                  <a:pt x="1121664" y="50800"/>
                </a:lnTo>
                <a:lnTo>
                  <a:pt x="1117673" y="31021"/>
                </a:lnTo>
                <a:lnTo>
                  <a:pt x="1106789" y="14874"/>
                </a:lnTo>
                <a:lnTo>
                  <a:pt x="1090642" y="3990"/>
                </a:lnTo>
                <a:lnTo>
                  <a:pt x="107086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7"/>
          <p:cNvSpPr/>
          <p:nvPr/>
        </p:nvSpPr>
        <p:spPr>
          <a:xfrm>
            <a:off x="1090049" y="4959344"/>
            <a:ext cx="2179086" cy="583286"/>
          </a:xfrm>
          <a:custGeom>
            <a:avLst/>
            <a:gdLst/>
            <a:ahLst/>
            <a:cxnLst/>
            <a:rect l="l" t="t" r="r" b="b"/>
            <a:pathLst>
              <a:path w="1122045" h="304800">
                <a:moveTo>
                  <a:pt x="0" y="50800"/>
                </a:moveTo>
                <a:lnTo>
                  <a:pt x="3992" y="31021"/>
                </a:lnTo>
                <a:lnTo>
                  <a:pt x="14879" y="14874"/>
                </a:lnTo>
                <a:lnTo>
                  <a:pt x="31027" y="3990"/>
                </a:lnTo>
                <a:lnTo>
                  <a:pt x="50800" y="0"/>
                </a:lnTo>
                <a:lnTo>
                  <a:pt x="1070864" y="0"/>
                </a:lnTo>
                <a:lnTo>
                  <a:pt x="1090642" y="3990"/>
                </a:lnTo>
                <a:lnTo>
                  <a:pt x="1106789" y="14874"/>
                </a:lnTo>
                <a:lnTo>
                  <a:pt x="1117673" y="31021"/>
                </a:lnTo>
                <a:lnTo>
                  <a:pt x="1121664" y="50800"/>
                </a:lnTo>
                <a:lnTo>
                  <a:pt x="1121664" y="254000"/>
                </a:lnTo>
                <a:lnTo>
                  <a:pt x="1117673" y="273778"/>
                </a:lnTo>
                <a:lnTo>
                  <a:pt x="1106789" y="289925"/>
                </a:lnTo>
                <a:lnTo>
                  <a:pt x="1090642" y="300809"/>
                </a:lnTo>
                <a:lnTo>
                  <a:pt x="1070864" y="304800"/>
                </a:lnTo>
                <a:lnTo>
                  <a:pt x="50800" y="304800"/>
                </a:lnTo>
                <a:lnTo>
                  <a:pt x="31027" y="300809"/>
                </a:lnTo>
                <a:lnTo>
                  <a:pt x="14879" y="289925"/>
                </a:lnTo>
                <a:lnTo>
                  <a:pt x="3992" y="273778"/>
                </a:lnTo>
                <a:lnTo>
                  <a:pt x="0" y="254000"/>
                </a:lnTo>
                <a:lnTo>
                  <a:pt x="0" y="50800"/>
                </a:lnTo>
                <a:close/>
              </a:path>
            </a:pathLst>
          </a:custGeom>
          <a:ln w="12192">
            <a:solidFill>
              <a:srgbClr val="3085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 txBox="1"/>
          <p:nvPr/>
        </p:nvSpPr>
        <p:spPr>
          <a:xfrm>
            <a:off x="1126273" y="5117070"/>
            <a:ext cx="191708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Backbone</a:t>
            </a:r>
            <a:r>
              <a:rPr sz="16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487386" y="1818613"/>
            <a:ext cx="5428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30"/>
              </a:spcBef>
            </a:pPr>
            <a:r>
              <a:rPr sz="1400" spc="-5" dirty="0" smtClean="0">
                <a:latin typeface="Arial"/>
                <a:cs typeface="Arial"/>
              </a:rPr>
              <a:t>All </a:t>
            </a:r>
            <a:r>
              <a:rPr sz="1400" spc="-5" dirty="0">
                <a:latin typeface="Arial"/>
                <a:cs typeface="Arial"/>
              </a:rPr>
              <a:t>participants have a </a:t>
            </a:r>
            <a:r>
              <a:rPr sz="1400" b="1" spc="-10" dirty="0">
                <a:latin typeface="Arial"/>
                <a:cs typeface="Arial"/>
              </a:rPr>
              <a:t>shared vision for change </a:t>
            </a:r>
            <a:r>
              <a:rPr sz="1400" spc="-5" dirty="0">
                <a:latin typeface="Arial"/>
                <a:cs typeface="Arial"/>
              </a:rPr>
              <a:t>including a common understanding of the  problem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a joint </a:t>
            </a:r>
            <a:r>
              <a:rPr sz="1400" spc="-10" dirty="0">
                <a:latin typeface="Arial"/>
                <a:cs typeface="Arial"/>
              </a:rPr>
              <a:t>approach </a:t>
            </a:r>
            <a:r>
              <a:rPr sz="1400" spc="-5" dirty="0">
                <a:latin typeface="Arial"/>
                <a:cs typeface="Arial"/>
              </a:rPr>
              <a:t>to solving it </a:t>
            </a:r>
            <a:r>
              <a:rPr sz="1400" spc="-10" dirty="0">
                <a:latin typeface="Arial"/>
                <a:cs typeface="Arial"/>
              </a:rPr>
              <a:t>through agreed upon 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actions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20"/>
          <p:cNvSpPr txBox="1"/>
          <p:nvPr/>
        </p:nvSpPr>
        <p:spPr>
          <a:xfrm>
            <a:off x="3543036" y="2651064"/>
            <a:ext cx="485898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Collecting data and measuring results consistently </a:t>
            </a:r>
            <a:r>
              <a:rPr sz="1400" spc="-5" dirty="0">
                <a:latin typeface="Arial"/>
                <a:cs typeface="Arial"/>
              </a:rPr>
              <a:t>across all participants </a:t>
            </a:r>
            <a:r>
              <a:rPr sz="1400" spc="-10" dirty="0">
                <a:latin typeface="Arial"/>
                <a:cs typeface="Arial"/>
              </a:rPr>
              <a:t>ensures  efforts </a:t>
            </a:r>
            <a:r>
              <a:rPr sz="1400" spc="-5" dirty="0">
                <a:latin typeface="Arial"/>
                <a:cs typeface="Arial"/>
              </a:rPr>
              <a:t>remain aligned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participants hold each other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accountable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4" name="object 21"/>
          <p:cNvSpPr txBox="1"/>
          <p:nvPr/>
        </p:nvSpPr>
        <p:spPr>
          <a:xfrm>
            <a:off x="3517306" y="3563778"/>
            <a:ext cx="4876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Participant activities must be </a:t>
            </a:r>
            <a:r>
              <a:rPr sz="1400" b="1" spc="-10" dirty="0">
                <a:latin typeface="Arial"/>
                <a:cs typeface="Arial"/>
              </a:rPr>
              <a:t>differentiated </a:t>
            </a:r>
            <a:r>
              <a:rPr sz="1400" b="1" spc="-5" dirty="0">
                <a:latin typeface="Arial"/>
                <a:cs typeface="Arial"/>
              </a:rPr>
              <a:t>while still </a:t>
            </a:r>
            <a:r>
              <a:rPr sz="1400" b="1" spc="-10" dirty="0">
                <a:latin typeface="Arial"/>
                <a:cs typeface="Arial"/>
              </a:rPr>
              <a:t>being coordinated </a:t>
            </a:r>
            <a:r>
              <a:rPr sz="1400" spc="-10" dirty="0">
                <a:latin typeface="Arial"/>
                <a:cs typeface="Arial"/>
              </a:rPr>
              <a:t>through </a:t>
            </a:r>
            <a:r>
              <a:rPr sz="1400" spc="-5" dirty="0">
                <a:latin typeface="Arial"/>
                <a:cs typeface="Arial"/>
              </a:rPr>
              <a:t>a  mutually reinforcing plan 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5" name="object 22"/>
          <p:cNvSpPr txBox="1"/>
          <p:nvPr/>
        </p:nvSpPr>
        <p:spPr>
          <a:xfrm>
            <a:off x="3505200" y="4178894"/>
            <a:ext cx="48768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Consistent and open communication </a:t>
            </a:r>
            <a:r>
              <a:rPr sz="1400" spc="-5" dirty="0">
                <a:latin typeface="Arial"/>
                <a:cs typeface="Arial"/>
              </a:rPr>
              <a:t>is </a:t>
            </a:r>
            <a:r>
              <a:rPr sz="1400" spc="-10" dirty="0">
                <a:latin typeface="Arial"/>
                <a:cs typeface="Arial"/>
              </a:rPr>
              <a:t>needed </a:t>
            </a:r>
            <a:r>
              <a:rPr sz="1400" spc="-5" dirty="0">
                <a:latin typeface="Arial"/>
                <a:cs typeface="Arial"/>
              </a:rPr>
              <a:t>across the many </a:t>
            </a:r>
            <a:r>
              <a:rPr sz="1400" spc="-10" dirty="0">
                <a:latin typeface="Arial"/>
                <a:cs typeface="Arial"/>
              </a:rPr>
              <a:t>players </a:t>
            </a:r>
            <a:r>
              <a:rPr sz="1400" spc="-5" dirty="0">
                <a:latin typeface="Arial"/>
                <a:cs typeface="Arial"/>
              </a:rPr>
              <a:t>to build trust,  assure mutual objectives,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appreciate common</a:t>
            </a:r>
            <a:r>
              <a:rPr sz="1400" spc="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motivation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23"/>
          <p:cNvSpPr txBox="1"/>
          <p:nvPr/>
        </p:nvSpPr>
        <p:spPr>
          <a:xfrm>
            <a:off x="3505200" y="4953000"/>
            <a:ext cx="51054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Creating </a:t>
            </a:r>
            <a:r>
              <a:rPr sz="1400" spc="-10" dirty="0">
                <a:latin typeface="Arial"/>
                <a:cs typeface="Arial"/>
              </a:rPr>
              <a:t>and </a:t>
            </a:r>
            <a:r>
              <a:rPr sz="1400" spc="-5" dirty="0">
                <a:latin typeface="Arial"/>
                <a:cs typeface="Arial"/>
              </a:rPr>
              <a:t>managing collective impact </a:t>
            </a:r>
            <a:r>
              <a:rPr sz="1400" spc="-10" dirty="0">
                <a:latin typeface="Arial"/>
                <a:cs typeface="Arial"/>
              </a:rPr>
              <a:t>requires </a:t>
            </a:r>
            <a:r>
              <a:rPr sz="1400" spc="-5" dirty="0">
                <a:latin typeface="Arial"/>
                <a:cs typeface="Arial"/>
              </a:rPr>
              <a:t>a dedicated </a:t>
            </a:r>
            <a:r>
              <a:rPr sz="1400" spc="-10" dirty="0">
                <a:latin typeface="Arial"/>
                <a:cs typeface="Arial"/>
              </a:rPr>
              <a:t>staff and </a:t>
            </a:r>
            <a:r>
              <a:rPr sz="1400" spc="-5" dirty="0">
                <a:latin typeface="Arial"/>
                <a:cs typeface="Arial"/>
              </a:rPr>
              <a:t>a specific set of </a:t>
            </a:r>
            <a:r>
              <a:rPr sz="1400" dirty="0">
                <a:latin typeface="Arial"/>
                <a:cs typeface="Arial"/>
              </a:rPr>
              <a:t>skills </a:t>
            </a:r>
            <a:r>
              <a:rPr sz="1400" spc="-5" dirty="0">
                <a:latin typeface="Arial"/>
                <a:cs typeface="Arial"/>
              </a:rPr>
              <a:t>to  </a:t>
            </a:r>
            <a:r>
              <a:rPr sz="1400" spc="-10" dirty="0">
                <a:latin typeface="Arial"/>
                <a:cs typeface="Arial"/>
              </a:rPr>
              <a:t>serve </a:t>
            </a:r>
            <a:r>
              <a:rPr sz="1400" spc="-5" dirty="0">
                <a:latin typeface="Arial"/>
                <a:cs typeface="Arial"/>
              </a:rPr>
              <a:t>as </a:t>
            </a:r>
            <a:r>
              <a:rPr sz="1400" spc="-10" dirty="0">
                <a:latin typeface="Arial"/>
                <a:cs typeface="Arial"/>
              </a:rPr>
              <a:t>the backbone for the entire initiative and coordinate participating organizations </a:t>
            </a:r>
            <a:r>
              <a:rPr sz="1400" spc="1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agencies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24"/>
          <p:cNvSpPr/>
          <p:nvPr/>
        </p:nvSpPr>
        <p:spPr>
          <a:xfrm>
            <a:off x="1115653" y="2536563"/>
            <a:ext cx="7319889" cy="82276"/>
          </a:xfrm>
          <a:custGeom>
            <a:avLst/>
            <a:gdLst/>
            <a:ahLst/>
            <a:cxnLst/>
            <a:rect l="l" t="t" r="r" b="b"/>
            <a:pathLst>
              <a:path w="5050790">
                <a:moveTo>
                  <a:pt x="0" y="0"/>
                </a:moveTo>
                <a:lnTo>
                  <a:pt x="505079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5"/>
          <p:cNvSpPr/>
          <p:nvPr/>
        </p:nvSpPr>
        <p:spPr>
          <a:xfrm flipV="1">
            <a:off x="1143000" y="3976559"/>
            <a:ext cx="7239000" cy="152400"/>
          </a:xfrm>
          <a:custGeom>
            <a:avLst/>
            <a:gdLst/>
            <a:ahLst/>
            <a:cxnLst/>
            <a:rect l="l" t="t" r="r" b="b"/>
            <a:pathLst>
              <a:path w="5033645">
                <a:moveTo>
                  <a:pt x="0" y="0"/>
                </a:moveTo>
                <a:lnTo>
                  <a:pt x="503326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6"/>
          <p:cNvSpPr/>
          <p:nvPr/>
        </p:nvSpPr>
        <p:spPr>
          <a:xfrm flipV="1">
            <a:off x="1143000" y="4740234"/>
            <a:ext cx="7266940" cy="152400"/>
          </a:xfrm>
          <a:custGeom>
            <a:avLst/>
            <a:gdLst/>
            <a:ahLst/>
            <a:cxnLst/>
            <a:rect l="l" t="t" r="r" b="b"/>
            <a:pathLst>
              <a:path w="5033645">
                <a:moveTo>
                  <a:pt x="0" y="0"/>
                </a:moveTo>
                <a:lnTo>
                  <a:pt x="503326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27"/>
          <p:cNvSpPr/>
          <p:nvPr/>
        </p:nvSpPr>
        <p:spPr>
          <a:xfrm flipV="1">
            <a:off x="1090050" y="3228252"/>
            <a:ext cx="7252119" cy="163145"/>
          </a:xfrm>
          <a:custGeom>
            <a:avLst/>
            <a:gdLst/>
            <a:ahLst/>
            <a:cxnLst/>
            <a:rect l="l" t="t" r="r" b="b"/>
            <a:pathLst>
              <a:path w="5033645">
                <a:moveTo>
                  <a:pt x="0" y="0"/>
                </a:moveTo>
                <a:lnTo>
                  <a:pt x="5033264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33"/>
          <p:cNvSpPr txBox="1"/>
          <p:nvPr/>
        </p:nvSpPr>
        <p:spPr>
          <a:xfrm>
            <a:off x="6596633" y="8933180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83458" y="61472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Collective Impact and Community Change.  </a:t>
            </a:r>
          </a:p>
          <a:p>
            <a:r>
              <a:rPr lang="en-US" sz="1200" dirty="0"/>
              <a:t>Liz Weaver, Tamarack – An Institute for Community Engagement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71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Common Agenda</a:t>
            </a:r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1413062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Define the challenge to be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Acknowledge that a collective impact approach is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Establish clear and shared goals for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Identify principles to guide joint work together.</a:t>
            </a:r>
            <a:endParaRPr lang="en-US" sz="2800" dirty="0"/>
          </a:p>
        </p:txBody>
      </p:sp>
      <p:sp>
        <p:nvSpPr>
          <p:cNvPr id="13" name="object 32"/>
          <p:cNvSpPr/>
          <p:nvPr/>
        </p:nvSpPr>
        <p:spPr>
          <a:xfrm>
            <a:off x="5257800" y="1802511"/>
            <a:ext cx="2895600" cy="32529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1283458" y="61472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Collective Impact and Community Change.  </a:t>
            </a:r>
          </a:p>
          <a:p>
            <a:r>
              <a:rPr lang="en-US" sz="1200" dirty="0"/>
              <a:t>Liz Weaver, Tamarack – An Institute for Community Engagement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1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Sharing Measurements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634341"/>
            <a:ext cx="449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 key measures that capture critical outcomes.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Establish systems for gathering and analyzing measures.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 opportunities for “making sense” of changes in indicators.</a:t>
            </a:r>
            <a:endParaRPr lang="en-U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8"/>
          <p:cNvSpPr/>
          <p:nvPr/>
        </p:nvSpPr>
        <p:spPr>
          <a:xfrm>
            <a:off x="5562600" y="1828800"/>
            <a:ext cx="3352800" cy="358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283458" y="61472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Collective Impact and Community Change.  </a:t>
            </a:r>
          </a:p>
          <a:p>
            <a:r>
              <a:rPr lang="en-US" sz="1200" dirty="0"/>
              <a:t>Liz Weaver, Tamarack – An Institute for Community Engagement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421796"/>
            <a:ext cx="6252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Mutually Reinforcing Activities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4581" y="1905000"/>
            <a:ext cx="41870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Agree on key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Orchestrate and specialize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Complementary – sometimes “join up” strategies to achieve outcomes.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8494928"/>
              </p:ext>
            </p:extLst>
          </p:nvPr>
        </p:nvGraphicFramePr>
        <p:xfrm>
          <a:off x="5386892" y="1747974"/>
          <a:ext cx="28194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1283458" y="61472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Collective Impact and Community Change.  </a:t>
            </a:r>
          </a:p>
          <a:p>
            <a:r>
              <a:rPr lang="en-US" sz="1200" dirty="0"/>
              <a:t>Liz Weaver, Tamarack – An Institute for Community Engagement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53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1468" y="421796"/>
            <a:ext cx="6252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Continuous Communication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814" y="1828800"/>
            <a:ext cx="435318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ate formal and informal measures for keeping people informed.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Communication is open and reflect a diversity of style.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Difficult issues are surfaced, discussed and addressed.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2"/>
          <p:cNvSpPr/>
          <p:nvPr/>
        </p:nvSpPr>
        <p:spPr>
          <a:xfrm>
            <a:off x="5562600" y="2971800"/>
            <a:ext cx="2971800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143000" y="6205210"/>
            <a:ext cx="6067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Collective Impact and Community Change.  </a:t>
            </a:r>
          </a:p>
          <a:p>
            <a:r>
              <a:rPr lang="en-US" sz="1400" dirty="0"/>
              <a:t>Liz Weaver, Tamarack – An Institute for Community Engagement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12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Backbone Infrastructure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131" y="1354443"/>
            <a:ext cx="47985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Guide the vision and strategy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aligned activities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Establish shared measurements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Build public will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Advance policy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Mobilize funding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schultzn\AppData\Local\Microsoft\Windows\INetCache\IE\SE18OKEG\NetworkTopology-FullyConnect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16358"/>
            <a:ext cx="4000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9" y="6172471"/>
            <a:ext cx="5500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Collective Impact and Community Change.  </a:t>
            </a:r>
          </a:p>
          <a:p>
            <a:r>
              <a:rPr lang="en-US" sz="1600" dirty="0" smtClean="0"/>
              <a:t>Liz Weaver, Tamarack – An Institute for Community Engagement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01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360241"/>
            <a:ext cx="6252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 Reflections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6" descr="Image result for sam's house shaw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1447800"/>
            <a:ext cx="4861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tx2"/>
                </a:solidFill>
              </a:rPr>
              <a:t>Everyone has a piece in this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schultzn\AppData\Local\Microsoft\Windows\INetCache\IE\RGYWV59O\Jigsaw-Puzz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30" y="2242464"/>
            <a:ext cx="4460035" cy="35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Ice Breaker Exercise</a:t>
            </a:r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1130448"/>
            <a:ext cx="723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MS PGothic" charset="0"/>
                <a:cs typeface="MS PGothic" charset="0"/>
              </a:rPr>
              <a:t>Find </a:t>
            </a:r>
            <a:r>
              <a:rPr lang="en-US" sz="3200" dirty="0">
                <a:ea typeface="MS PGothic" charset="0"/>
                <a:cs typeface="MS PGothic" charset="0"/>
              </a:rPr>
              <a:t>a partner you don</a:t>
            </a:r>
            <a:r>
              <a:rPr lang="ja-JP" altLang="en-US" sz="3200" dirty="0">
                <a:ea typeface="MS PGothic" charset="0"/>
                <a:cs typeface="MS PGothic" charset="0"/>
              </a:rPr>
              <a:t>’</a:t>
            </a:r>
            <a:r>
              <a:rPr lang="en-US" sz="3200" dirty="0">
                <a:ea typeface="MS PGothic" charset="0"/>
                <a:cs typeface="MS PGothic" charset="0"/>
              </a:rPr>
              <a:t>t know well. Ask, </a:t>
            </a:r>
          </a:p>
          <a:p>
            <a:pPr lvl="2"/>
            <a:r>
              <a:rPr lang="en-US" sz="3200" dirty="0">
                <a:ea typeface="MS PGothic" charset="0"/>
                <a:cs typeface="MS PGothic" charset="0"/>
              </a:rPr>
              <a:t>What do you do?</a:t>
            </a:r>
          </a:p>
          <a:p>
            <a:pPr lvl="2"/>
            <a:r>
              <a:rPr lang="en-US" sz="3200" dirty="0">
                <a:ea typeface="MS PGothic" charset="0"/>
                <a:cs typeface="MS PGothic" charset="0"/>
              </a:rPr>
              <a:t>Why is it important to you?</a:t>
            </a:r>
          </a:p>
          <a:p>
            <a:pPr lvl="2"/>
            <a:r>
              <a:rPr lang="en-US" sz="3200" dirty="0">
                <a:ea typeface="MS PGothic" charset="0"/>
                <a:cs typeface="MS PGothic" charset="0"/>
              </a:rPr>
              <a:t>Hmmm, why is </a:t>
            </a:r>
            <a:r>
              <a:rPr lang="en-US" sz="3200" i="1" dirty="0">
                <a:ea typeface="MS PGothic" charset="0"/>
                <a:cs typeface="MS PGothic" charset="0"/>
              </a:rPr>
              <a:t>that</a:t>
            </a:r>
            <a:r>
              <a:rPr lang="en-US" sz="3200" dirty="0">
                <a:ea typeface="MS PGothic" charset="0"/>
                <a:cs typeface="MS PGothic" charset="0"/>
              </a:rPr>
              <a:t> important to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MS PGothic" charset="0"/>
                <a:cs typeface="MS PGothic" charset="0"/>
              </a:rPr>
              <a:t>Keep asking, </a:t>
            </a:r>
            <a:r>
              <a:rPr lang="ja-JP" altLang="en-US" sz="3200" i="1" dirty="0">
                <a:ea typeface="MS PGothic" charset="0"/>
                <a:cs typeface="MS PGothic" charset="0"/>
              </a:rPr>
              <a:t>“</a:t>
            </a:r>
            <a:r>
              <a:rPr lang="en-US" sz="3200" i="1" dirty="0">
                <a:ea typeface="MS PGothic" charset="0"/>
                <a:cs typeface="MS PGothic" charset="0"/>
              </a:rPr>
              <a:t>Why is that important to you? why…” </a:t>
            </a:r>
            <a:r>
              <a:rPr lang="en-US" sz="3200" dirty="0">
                <a:ea typeface="MS PGothic" charset="0"/>
                <a:cs typeface="MS PGothic" charset="0"/>
              </a:rPr>
              <a:t>until you make a discovery about the fundamental purpose behind why your partner’s work is important.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4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360241"/>
            <a:ext cx="6252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 of Collaboration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s://static.wixstatic.com/media/d9da8c_a710313cb40c4849b92211274e2cf53a.png/v1/fill/w_340,h_127,al_c,usm_0.66_1.00_0.01/d9da8c_a710313cb40c4849b92211274e2cf53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50" y="1296537"/>
            <a:ext cx="32385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sam's house shaw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06" y="2551704"/>
            <a:ext cx="4360321" cy="27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Another Example</a:t>
            </a:r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Shawano Family Resource </a:t>
            </a:r>
            <a:r>
              <a:rPr lang="en-US" sz="3200" dirty="0" smtClean="0"/>
              <a:t>Center located at Hillcrest Primary School</a:t>
            </a:r>
            <a:endParaRPr lang="en-US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preview.cutcaster.com/902017001-Isolated-Diversity-Tree-hand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748592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S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62525"/>
            <a:ext cx="2264410" cy="1504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Quote from Helen Keller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716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/>
              <a:t>Alone </a:t>
            </a:r>
            <a:r>
              <a:rPr lang="en-US" sz="4400" dirty="0"/>
              <a:t>we can do so little</a:t>
            </a:r>
          </a:p>
          <a:p>
            <a:pPr algn="ctr">
              <a:defRPr/>
            </a:pPr>
            <a:r>
              <a:rPr lang="en-US" sz="4400" dirty="0"/>
              <a:t>…together we can do so much</a:t>
            </a:r>
          </a:p>
          <a:p>
            <a:pPr>
              <a:defRPr/>
            </a:pPr>
            <a:r>
              <a:rPr lang="en-US" sz="3600" dirty="0"/>
              <a:t>			</a:t>
            </a:r>
            <a:r>
              <a:rPr lang="en-US" sz="2800" dirty="0"/>
              <a:t>Helen Keller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eamwork puzzle clipart free clipart im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92971"/>
            <a:ext cx="5463066" cy="273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5931903"/>
            <a:ext cx="533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 www.engagingalllearners.ca</a:t>
            </a:r>
            <a:r>
              <a:rPr lang="en-US" sz="1400" dirty="0"/>
              <a:t>/.../</a:t>
            </a:r>
            <a:r>
              <a:rPr lang="en-US" sz="1400" b="1" dirty="0"/>
              <a:t>collaborative</a:t>
            </a:r>
            <a:r>
              <a:rPr lang="en-US" sz="1400" dirty="0"/>
              <a:t>.../</a:t>
            </a:r>
            <a:r>
              <a:rPr lang="en-US" sz="1400" b="1" dirty="0"/>
              <a:t>collaboration</a:t>
            </a:r>
            <a:r>
              <a:rPr lang="en-US" sz="1400" dirty="0"/>
              <a:t>_</a:t>
            </a:r>
            <a:r>
              <a:rPr lang="en-US" sz="1400" b="1" dirty="0"/>
              <a:t>champion</a:t>
            </a:r>
            <a:r>
              <a:rPr lang="en-US" sz="1400" dirty="0"/>
              <a:t>_</a:t>
            </a:r>
            <a:r>
              <a:rPr lang="en-US" sz="1400" b="1" dirty="0"/>
              <a:t>1</a:t>
            </a:r>
            <a:r>
              <a:rPr lang="en-US" sz="1400" dirty="0"/>
              <a:t>_</a:t>
            </a:r>
            <a:r>
              <a:rPr lang="en-US" sz="1400" b="1" dirty="0"/>
              <a:t>day</a:t>
            </a:r>
            <a:r>
              <a:rPr lang="en-US" sz="1400" dirty="0"/>
              <a:t>_</a:t>
            </a:r>
            <a:r>
              <a:rPr lang="en-US" sz="1400" b="1" dirty="0"/>
              <a:t>works</a:t>
            </a:r>
            <a:r>
              <a:rPr lang="en-US" sz="1400" dirty="0"/>
              <a:t>...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92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Quote from Henry Ford </a:t>
            </a:r>
            <a:endParaRPr lang="en-US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"</a:t>
            </a:r>
            <a:r>
              <a:rPr lang="en-US" altLang="en-US" sz="4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Coming together is a beginning, </a:t>
            </a:r>
          </a:p>
          <a:p>
            <a:pPr algn="ctr"/>
            <a:r>
              <a:rPr lang="en-US" altLang="en-US" sz="4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keeping together is progress, and working together is success."</a:t>
            </a:r>
          </a:p>
          <a:p>
            <a:pPr algn="ctr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- Henry Ford-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clipartion.com/wp-content/uploads/2015/11/working-together-clipart-free-clipart-image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95" y="3519499"/>
            <a:ext cx="4429101" cy="30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57300" y="6090389"/>
            <a:ext cx="521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www.engagingalllearners.ca/.../</a:t>
            </a:r>
            <a:r>
              <a:rPr lang="en-US" sz="1200" b="1" dirty="0"/>
              <a:t>collaborative</a:t>
            </a:r>
            <a:r>
              <a:rPr lang="en-US" sz="1200" dirty="0"/>
              <a:t>.../</a:t>
            </a:r>
            <a:r>
              <a:rPr lang="en-US" sz="1200" b="1" dirty="0"/>
              <a:t>collaboration</a:t>
            </a:r>
            <a:r>
              <a:rPr lang="en-US" sz="1200" dirty="0"/>
              <a:t>_</a:t>
            </a:r>
            <a:r>
              <a:rPr lang="en-US" sz="1200" b="1" dirty="0"/>
              <a:t>champion</a:t>
            </a:r>
            <a:r>
              <a:rPr lang="en-US" sz="1200" dirty="0"/>
              <a:t>_</a:t>
            </a:r>
            <a:r>
              <a:rPr lang="en-US" sz="1200" b="1" dirty="0"/>
              <a:t>1</a:t>
            </a:r>
            <a:r>
              <a:rPr lang="en-US" sz="1200" dirty="0"/>
              <a:t>_</a:t>
            </a:r>
            <a:r>
              <a:rPr lang="en-US" sz="1200" b="1" dirty="0"/>
              <a:t>day</a:t>
            </a:r>
            <a:r>
              <a:rPr lang="en-US" sz="1200" dirty="0"/>
              <a:t>_</a:t>
            </a:r>
            <a:r>
              <a:rPr lang="en-US" sz="1200" b="1" dirty="0"/>
              <a:t>works</a:t>
            </a:r>
            <a:r>
              <a:rPr lang="en-US" sz="1200" dirty="0"/>
              <a:t>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07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People </a:t>
            </a:r>
            <a:r>
              <a:rPr lang="en-US" sz="4400" b="1" dirty="0" smtClean="0"/>
              <a:t>Talk </a:t>
            </a:r>
            <a:r>
              <a:rPr lang="en-US" sz="4400" b="1" dirty="0"/>
              <a:t>C</a:t>
            </a:r>
            <a:r>
              <a:rPr lang="en-US" sz="4400" b="1" dirty="0" smtClean="0"/>
              <a:t>ollaboration</a:t>
            </a:r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75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defRPr/>
            </a:pPr>
            <a:r>
              <a:rPr lang="en-US" sz="2800" dirty="0" smtClean="0"/>
              <a:t>They </a:t>
            </a:r>
            <a:r>
              <a:rPr lang="en-US" sz="2800" dirty="0"/>
              <a:t>emphasize the importance of it</a:t>
            </a:r>
          </a:p>
          <a:p>
            <a:pPr marL="400050" lvl="1">
              <a:defRPr/>
            </a:pPr>
            <a:r>
              <a:rPr lang="en-US" sz="2800" dirty="0"/>
              <a:t>	Yet when it comes to walking the talk</a:t>
            </a:r>
          </a:p>
          <a:p>
            <a:pPr marL="400050" lvl="1">
              <a:defRPr/>
            </a:pPr>
            <a:endParaRPr lang="en-US" sz="2800" dirty="0"/>
          </a:p>
          <a:p>
            <a:pPr marL="400050" lvl="1">
              <a:defRPr/>
            </a:pPr>
            <a:r>
              <a:rPr lang="en-US" sz="2800" dirty="0"/>
              <a:t>Do we really embrace it?</a:t>
            </a:r>
          </a:p>
          <a:p>
            <a:pPr marL="400050" lvl="1">
              <a:defRPr/>
            </a:pPr>
            <a:r>
              <a:rPr lang="en-US" sz="2800" dirty="0"/>
              <a:t>What does Collaboration TRULY mean?</a:t>
            </a:r>
          </a:p>
          <a:p>
            <a:pPr marL="400050" lvl="1">
              <a:defRPr/>
            </a:pPr>
            <a:r>
              <a:rPr lang="en-US" sz="2800" dirty="0" smtClean="0"/>
              <a:t>Why collaborate?</a:t>
            </a:r>
            <a:endParaRPr lang="en-US" sz="2800" dirty="0"/>
          </a:p>
          <a:p>
            <a:pPr marL="400050" lvl="1">
              <a:defRPr/>
            </a:pPr>
            <a:r>
              <a:rPr lang="en-US" sz="2800" dirty="0"/>
              <a:t>What are the principles of effective collaboration?</a:t>
            </a:r>
          </a:p>
          <a:p>
            <a:pPr marL="400050" lvl="1">
              <a:defRPr/>
            </a:pPr>
            <a:r>
              <a:rPr lang="en-US" sz="2800" dirty="0"/>
              <a:t>How do we DO collaboration – is it a matter of will or skill?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57300" y="6090389"/>
            <a:ext cx="521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www.engagingalllearners.ca/.../</a:t>
            </a:r>
            <a:r>
              <a:rPr lang="en-US" sz="1200" b="1" dirty="0"/>
              <a:t>collaborative</a:t>
            </a:r>
            <a:r>
              <a:rPr lang="en-US" sz="1200" dirty="0"/>
              <a:t>.../</a:t>
            </a:r>
            <a:r>
              <a:rPr lang="en-US" sz="1200" b="1" dirty="0"/>
              <a:t>collaboration</a:t>
            </a:r>
            <a:r>
              <a:rPr lang="en-US" sz="1200" dirty="0"/>
              <a:t>_</a:t>
            </a:r>
            <a:r>
              <a:rPr lang="en-US" sz="1200" b="1" dirty="0"/>
              <a:t>champion</a:t>
            </a:r>
            <a:r>
              <a:rPr lang="en-US" sz="1200" dirty="0"/>
              <a:t>_</a:t>
            </a:r>
            <a:r>
              <a:rPr lang="en-US" sz="1200" b="1" dirty="0"/>
              <a:t>1</a:t>
            </a:r>
            <a:r>
              <a:rPr lang="en-US" sz="1200" dirty="0"/>
              <a:t>_</a:t>
            </a:r>
            <a:r>
              <a:rPr lang="en-US" sz="1200" b="1" dirty="0"/>
              <a:t>day</a:t>
            </a:r>
            <a:r>
              <a:rPr lang="en-US" sz="1200" dirty="0"/>
              <a:t>_</a:t>
            </a:r>
            <a:r>
              <a:rPr lang="en-US" sz="1200" b="1" dirty="0"/>
              <a:t>works</a:t>
            </a:r>
            <a:r>
              <a:rPr lang="en-US" sz="1200" dirty="0"/>
              <a:t>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60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Welcoming Expectations</a:t>
            </a:r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smtClean="0"/>
              <a:t>Everyone </a:t>
            </a:r>
            <a:r>
              <a:rPr lang="en-US" sz="3600" dirty="0"/>
              <a:t>has wisdom</a:t>
            </a:r>
          </a:p>
          <a:p>
            <a:pPr algn="ctr">
              <a:defRPr/>
            </a:pPr>
            <a:r>
              <a:rPr lang="en-US" sz="3600" dirty="0"/>
              <a:t>We need everyone’s wisdom for the wisest result</a:t>
            </a:r>
          </a:p>
          <a:p>
            <a:pPr algn="ctr">
              <a:defRPr/>
            </a:pPr>
            <a:r>
              <a:rPr lang="en-US" sz="3600" dirty="0"/>
              <a:t>There are no wrong answers</a:t>
            </a:r>
          </a:p>
          <a:p>
            <a:pPr algn="ctr">
              <a:defRPr/>
            </a:pPr>
            <a:r>
              <a:rPr lang="en-US" sz="3600" dirty="0"/>
              <a:t>The whole is greater than the sum of it’s parts</a:t>
            </a:r>
          </a:p>
          <a:p>
            <a:pPr algn="ctr">
              <a:defRPr/>
            </a:pPr>
            <a:r>
              <a:rPr lang="en-US" sz="3600" dirty="0"/>
              <a:t>Everyone will hear others and be heard</a:t>
            </a:r>
          </a:p>
          <a:p>
            <a:pPr algn="ctr">
              <a:defRPr/>
            </a:pPr>
            <a:r>
              <a:rPr lang="en-US" sz="3600" dirty="0"/>
              <a:t>You can always change your mind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57300" y="6090389"/>
            <a:ext cx="521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 www.engagingalllearners.ca/.../</a:t>
            </a:r>
            <a:r>
              <a:rPr lang="en-US" sz="1200" b="1" dirty="0"/>
              <a:t>collaborative</a:t>
            </a:r>
            <a:r>
              <a:rPr lang="en-US" sz="1200" dirty="0"/>
              <a:t>.../</a:t>
            </a:r>
            <a:r>
              <a:rPr lang="en-US" sz="1200" b="1" dirty="0"/>
              <a:t>collaboration</a:t>
            </a:r>
            <a:r>
              <a:rPr lang="en-US" sz="1200" dirty="0"/>
              <a:t>_</a:t>
            </a:r>
            <a:r>
              <a:rPr lang="en-US" sz="1200" b="1" dirty="0"/>
              <a:t>champion</a:t>
            </a:r>
            <a:r>
              <a:rPr lang="en-US" sz="1200" dirty="0"/>
              <a:t>_</a:t>
            </a:r>
            <a:r>
              <a:rPr lang="en-US" sz="1200" b="1" dirty="0"/>
              <a:t>1</a:t>
            </a:r>
            <a:r>
              <a:rPr lang="en-US" sz="1200" dirty="0"/>
              <a:t>_</a:t>
            </a:r>
            <a:r>
              <a:rPr lang="en-US" sz="1200" b="1" dirty="0"/>
              <a:t>day</a:t>
            </a:r>
            <a:r>
              <a:rPr lang="en-US" sz="1200" dirty="0"/>
              <a:t>_</a:t>
            </a:r>
            <a:r>
              <a:rPr lang="en-US" sz="1200" b="1" dirty="0"/>
              <a:t>works</a:t>
            </a:r>
            <a:r>
              <a:rPr lang="en-US" sz="1200" dirty="0"/>
              <a:t>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27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is Collaboration</a:t>
            </a:r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Collaboration</a:t>
            </a:r>
            <a:r>
              <a:rPr lang="en-US" sz="4000" dirty="0"/>
              <a:t> occurs when a number of community organizations, agencies, and individuals make a commitment to work together and contribute resources to obtain a common, long-term goal. </a:t>
            </a:r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285733" y="6008706"/>
            <a:ext cx="64039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http</a:t>
            </a:r>
            <a:r>
              <a:rPr lang="en-US" sz="1200" dirty="0"/>
              <a:t>://ojp.gov/fbnp/pdfs/Collaboration_Toolkit.pdf</a:t>
            </a:r>
          </a:p>
        </p:txBody>
      </p:sp>
    </p:spTree>
    <p:extLst>
      <p:ext uri="{BB962C8B-B14F-4D97-AF65-F5344CB8AC3E}">
        <p14:creationId xmlns:p14="http://schemas.microsoft.com/office/powerpoint/2010/main" val="6010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Connecting the Dots</a:t>
            </a:r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1184274"/>
            <a:ext cx="6826943" cy="496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8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90599" y="1752600"/>
            <a:ext cx="3781259" cy="43603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pc="-7" baseline="6172" dirty="0">
                <a:solidFill>
                  <a:srgbClr val="00AF50"/>
                </a:solidFill>
                <a:cs typeface="Calibri"/>
              </a:rPr>
              <a:t>Isolated</a:t>
            </a:r>
            <a:r>
              <a:rPr lang="en-US" sz="3600" b="1" spc="-22" baseline="6172" dirty="0">
                <a:solidFill>
                  <a:srgbClr val="00AF50"/>
                </a:solidFill>
                <a:cs typeface="Calibri"/>
              </a:rPr>
              <a:t> </a:t>
            </a:r>
            <a:r>
              <a:rPr lang="en-US" sz="3600" b="1" baseline="6172" dirty="0" smtClean="0">
                <a:solidFill>
                  <a:srgbClr val="00AF50"/>
                </a:solidFill>
                <a:cs typeface="Calibri"/>
              </a:rPr>
              <a:t>Impact</a:t>
            </a:r>
          </a:p>
          <a:p>
            <a:r>
              <a:rPr lang="en-US" sz="1800" dirty="0" smtClean="0"/>
              <a:t>Funders select individual grantees</a:t>
            </a:r>
          </a:p>
          <a:p>
            <a:r>
              <a:rPr lang="en-US" sz="1800" dirty="0" smtClean="0"/>
              <a:t>Organizations work separately</a:t>
            </a:r>
          </a:p>
          <a:p>
            <a:r>
              <a:rPr lang="en-US" sz="1800" dirty="0" smtClean="0"/>
              <a:t>Evaluation attempts to isolate a particular organization’s impact</a:t>
            </a:r>
          </a:p>
          <a:p>
            <a:r>
              <a:rPr lang="en-US" sz="1800" dirty="0" smtClean="0"/>
              <a:t>Large scale change is assumed to depend on scaling organizations</a:t>
            </a:r>
          </a:p>
          <a:p>
            <a:r>
              <a:rPr lang="en-US" sz="1800" dirty="0" smtClean="0"/>
              <a:t>Corporate and government sectors are often disconnected from foundations and non-profits.</a:t>
            </a:r>
            <a:endParaRPr lang="en-US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53000" y="1657382"/>
            <a:ext cx="3962400" cy="42973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spc="-5" dirty="0">
                <a:solidFill>
                  <a:srgbClr val="FF0000"/>
                </a:solidFill>
                <a:cs typeface="Calibri"/>
              </a:rPr>
              <a:t>Collective</a:t>
            </a:r>
            <a:r>
              <a:rPr lang="en-US" b="1" spc="-95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Calibri"/>
              </a:rPr>
              <a:t>Impact</a:t>
            </a:r>
          </a:p>
          <a:p>
            <a:r>
              <a:rPr lang="en-US" sz="1800" dirty="0" smtClean="0">
                <a:cs typeface="Calibri"/>
              </a:rPr>
              <a:t>Funders understand that social problems – and their solutions – arise from multiple interacting factors.</a:t>
            </a:r>
          </a:p>
          <a:p>
            <a:r>
              <a:rPr lang="en-US" sz="1800" dirty="0" smtClean="0">
                <a:cs typeface="Calibri"/>
              </a:rPr>
              <a:t>Cross-sector alignment with government, nonprofit, and corporate sectors as partners.</a:t>
            </a:r>
          </a:p>
          <a:p>
            <a:r>
              <a:rPr lang="en-US" sz="1800" dirty="0" smtClean="0">
                <a:cs typeface="Calibri"/>
              </a:rPr>
              <a:t>Organizations actively coordinating their actions and sharing lessons learned.</a:t>
            </a:r>
          </a:p>
          <a:p>
            <a:r>
              <a:rPr lang="en-US" sz="1800" dirty="0" smtClean="0">
                <a:cs typeface="Calibri"/>
              </a:rPr>
              <a:t>All working toward the same goal and measuring the same things.</a:t>
            </a:r>
          </a:p>
          <a:p>
            <a:endParaRPr lang="en-US" sz="1800" dirty="0"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421796"/>
            <a:ext cx="6252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From Isolation Impact to Collective Impact </a:t>
            </a:r>
            <a:endParaRPr lang="en-US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14"/>
          <p:cNvSpPr/>
          <p:nvPr/>
        </p:nvSpPr>
        <p:spPr>
          <a:xfrm>
            <a:off x="1740348" y="5180892"/>
            <a:ext cx="566764" cy="467945"/>
          </a:xfrm>
          <a:custGeom>
            <a:avLst/>
            <a:gdLst/>
            <a:ahLst/>
            <a:cxnLst/>
            <a:rect l="l" t="t" r="r" b="b"/>
            <a:pathLst>
              <a:path w="493394" h="379729">
                <a:moveTo>
                  <a:pt x="247967" y="0"/>
                </a:moveTo>
                <a:lnTo>
                  <a:pt x="284797" y="85851"/>
                </a:lnTo>
                <a:lnTo>
                  <a:pt x="0" y="208152"/>
                </a:lnTo>
                <a:lnTo>
                  <a:pt x="73596" y="379602"/>
                </a:lnTo>
                <a:lnTo>
                  <a:pt x="358457" y="257301"/>
                </a:lnTo>
                <a:lnTo>
                  <a:pt x="429488" y="257301"/>
                </a:lnTo>
                <a:lnTo>
                  <a:pt x="493077" y="97916"/>
                </a:lnTo>
                <a:lnTo>
                  <a:pt x="247967" y="0"/>
                </a:lnTo>
                <a:close/>
              </a:path>
              <a:path w="493394" h="379729">
                <a:moveTo>
                  <a:pt x="429488" y="257301"/>
                </a:moveTo>
                <a:lnTo>
                  <a:pt x="358457" y="257301"/>
                </a:lnTo>
                <a:lnTo>
                  <a:pt x="395287" y="343026"/>
                </a:lnTo>
                <a:lnTo>
                  <a:pt x="429488" y="257301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/>
          <p:nvPr/>
        </p:nvSpPr>
        <p:spPr>
          <a:xfrm>
            <a:off x="2307112" y="5101437"/>
            <a:ext cx="575518" cy="494550"/>
          </a:xfrm>
          <a:custGeom>
            <a:avLst/>
            <a:gdLst/>
            <a:ahLst/>
            <a:cxnLst/>
            <a:rect l="l" t="t" r="r" b="b"/>
            <a:pathLst>
              <a:path w="501014" h="401320">
                <a:moveTo>
                  <a:pt x="356768" y="185546"/>
                </a:moveTo>
                <a:lnTo>
                  <a:pt x="84201" y="185546"/>
                </a:lnTo>
                <a:lnTo>
                  <a:pt x="421640" y="401319"/>
                </a:lnTo>
                <a:lnTo>
                  <a:pt x="500761" y="277621"/>
                </a:lnTo>
                <a:lnTo>
                  <a:pt x="356768" y="185546"/>
                </a:lnTo>
                <a:close/>
              </a:path>
              <a:path w="501014" h="401320">
                <a:moveTo>
                  <a:pt x="202819" y="0"/>
                </a:moveTo>
                <a:lnTo>
                  <a:pt x="0" y="44703"/>
                </a:lnTo>
                <a:lnTo>
                  <a:pt x="44704" y="247522"/>
                </a:lnTo>
                <a:lnTo>
                  <a:pt x="84201" y="185546"/>
                </a:lnTo>
                <a:lnTo>
                  <a:pt x="356768" y="185546"/>
                </a:lnTo>
                <a:lnTo>
                  <a:pt x="163322" y="61848"/>
                </a:lnTo>
                <a:lnTo>
                  <a:pt x="2028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8"/>
          <p:cNvSpPr/>
          <p:nvPr/>
        </p:nvSpPr>
        <p:spPr>
          <a:xfrm>
            <a:off x="2940170" y="5184809"/>
            <a:ext cx="458809" cy="435079"/>
          </a:xfrm>
          <a:custGeom>
            <a:avLst/>
            <a:gdLst/>
            <a:ahLst/>
            <a:cxnLst/>
            <a:rect l="l" t="t" r="r" b="b"/>
            <a:pathLst>
              <a:path w="399414" h="353059">
                <a:moveTo>
                  <a:pt x="201421" y="0"/>
                </a:moveTo>
                <a:lnTo>
                  <a:pt x="1905" y="137667"/>
                </a:lnTo>
                <a:lnTo>
                  <a:pt x="99821" y="279653"/>
                </a:lnTo>
                <a:lnTo>
                  <a:pt x="0" y="348488"/>
                </a:lnTo>
                <a:lnTo>
                  <a:pt x="297561" y="352932"/>
                </a:lnTo>
                <a:lnTo>
                  <a:pt x="374153" y="142112"/>
                </a:lnTo>
                <a:lnTo>
                  <a:pt x="299338" y="142112"/>
                </a:lnTo>
                <a:lnTo>
                  <a:pt x="201421" y="0"/>
                </a:lnTo>
                <a:close/>
              </a:path>
              <a:path w="399414" h="353059">
                <a:moveTo>
                  <a:pt x="399161" y="73278"/>
                </a:moveTo>
                <a:lnTo>
                  <a:pt x="299338" y="142112"/>
                </a:lnTo>
                <a:lnTo>
                  <a:pt x="374153" y="142112"/>
                </a:lnTo>
                <a:lnTo>
                  <a:pt x="399161" y="7327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0"/>
          <p:cNvSpPr/>
          <p:nvPr/>
        </p:nvSpPr>
        <p:spPr>
          <a:xfrm>
            <a:off x="3505200" y="5209846"/>
            <a:ext cx="473398" cy="438991"/>
          </a:xfrm>
          <a:custGeom>
            <a:avLst/>
            <a:gdLst/>
            <a:ahLst/>
            <a:cxnLst/>
            <a:rect l="l" t="t" r="r" b="b"/>
            <a:pathLst>
              <a:path w="412114" h="356234">
                <a:moveTo>
                  <a:pt x="0" y="0"/>
                </a:moveTo>
                <a:lnTo>
                  <a:pt x="102996" y="71374"/>
                </a:lnTo>
                <a:lnTo>
                  <a:pt x="4571" y="213233"/>
                </a:lnTo>
                <a:lnTo>
                  <a:pt x="210565" y="356108"/>
                </a:lnTo>
                <a:lnTo>
                  <a:pt x="308990" y="214376"/>
                </a:lnTo>
                <a:lnTo>
                  <a:pt x="385023" y="214376"/>
                </a:lnTo>
                <a:lnTo>
                  <a:pt x="304419" y="1016"/>
                </a:lnTo>
                <a:lnTo>
                  <a:pt x="0" y="0"/>
                </a:lnTo>
                <a:close/>
              </a:path>
              <a:path w="412114" h="356234">
                <a:moveTo>
                  <a:pt x="385023" y="214376"/>
                </a:moveTo>
                <a:lnTo>
                  <a:pt x="308990" y="214376"/>
                </a:lnTo>
                <a:lnTo>
                  <a:pt x="411988" y="285750"/>
                </a:lnTo>
                <a:lnTo>
                  <a:pt x="385023" y="214376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2"/>
          <p:cNvSpPr/>
          <p:nvPr/>
        </p:nvSpPr>
        <p:spPr>
          <a:xfrm>
            <a:off x="5214658" y="5767285"/>
            <a:ext cx="729151" cy="355405"/>
          </a:xfrm>
          <a:custGeom>
            <a:avLst/>
            <a:gdLst/>
            <a:ahLst/>
            <a:cxnLst/>
            <a:rect l="l" t="t" r="r" b="b"/>
            <a:pathLst>
              <a:path w="391795" h="254634">
                <a:moveTo>
                  <a:pt x="264413" y="0"/>
                </a:moveTo>
                <a:lnTo>
                  <a:pt x="264413" y="63626"/>
                </a:lnTo>
                <a:lnTo>
                  <a:pt x="0" y="63626"/>
                </a:lnTo>
                <a:lnTo>
                  <a:pt x="0" y="190880"/>
                </a:lnTo>
                <a:lnTo>
                  <a:pt x="264413" y="190880"/>
                </a:lnTo>
                <a:lnTo>
                  <a:pt x="264413" y="254507"/>
                </a:lnTo>
                <a:lnTo>
                  <a:pt x="391668" y="127253"/>
                </a:lnTo>
                <a:lnTo>
                  <a:pt x="2644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4"/>
          <p:cNvSpPr/>
          <p:nvPr/>
        </p:nvSpPr>
        <p:spPr>
          <a:xfrm>
            <a:off x="5941534" y="5767285"/>
            <a:ext cx="619133" cy="355405"/>
          </a:xfrm>
          <a:custGeom>
            <a:avLst/>
            <a:gdLst/>
            <a:ahLst/>
            <a:cxnLst/>
            <a:rect l="l" t="t" r="r" b="b"/>
            <a:pathLst>
              <a:path w="408939" h="218440">
                <a:moveTo>
                  <a:pt x="299466" y="0"/>
                </a:moveTo>
                <a:lnTo>
                  <a:pt x="299466" y="54483"/>
                </a:lnTo>
                <a:lnTo>
                  <a:pt x="0" y="54483"/>
                </a:lnTo>
                <a:lnTo>
                  <a:pt x="0" y="163449"/>
                </a:lnTo>
                <a:lnTo>
                  <a:pt x="299466" y="163449"/>
                </a:lnTo>
                <a:lnTo>
                  <a:pt x="299466" y="217932"/>
                </a:lnTo>
                <a:lnTo>
                  <a:pt x="408432" y="108966"/>
                </a:lnTo>
                <a:lnTo>
                  <a:pt x="2994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26"/>
          <p:cNvSpPr/>
          <p:nvPr/>
        </p:nvSpPr>
        <p:spPr>
          <a:xfrm>
            <a:off x="6545455" y="5752822"/>
            <a:ext cx="734106" cy="369868"/>
          </a:xfrm>
          <a:custGeom>
            <a:avLst/>
            <a:gdLst/>
            <a:ahLst/>
            <a:cxnLst/>
            <a:rect l="l" t="t" r="r" b="b"/>
            <a:pathLst>
              <a:path w="361314" h="227329">
                <a:moveTo>
                  <a:pt x="247650" y="0"/>
                </a:moveTo>
                <a:lnTo>
                  <a:pt x="247650" y="56768"/>
                </a:lnTo>
                <a:lnTo>
                  <a:pt x="0" y="56768"/>
                </a:lnTo>
                <a:lnTo>
                  <a:pt x="0" y="170306"/>
                </a:lnTo>
                <a:lnTo>
                  <a:pt x="247650" y="170306"/>
                </a:lnTo>
                <a:lnTo>
                  <a:pt x="247650" y="227075"/>
                </a:lnTo>
                <a:lnTo>
                  <a:pt x="361188" y="113537"/>
                </a:lnTo>
                <a:lnTo>
                  <a:pt x="24765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8"/>
          <p:cNvSpPr/>
          <p:nvPr/>
        </p:nvSpPr>
        <p:spPr>
          <a:xfrm>
            <a:off x="7306850" y="5739389"/>
            <a:ext cx="695467" cy="396733"/>
          </a:xfrm>
          <a:custGeom>
            <a:avLst/>
            <a:gdLst/>
            <a:ahLst/>
            <a:cxnLst/>
            <a:rect l="l" t="t" r="r" b="b"/>
            <a:pathLst>
              <a:path w="429895" h="243840">
                <a:moveTo>
                  <a:pt x="307848" y="0"/>
                </a:moveTo>
                <a:lnTo>
                  <a:pt x="307848" y="60960"/>
                </a:lnTo>
                <a:lnTo>
                  <a:pt x="0" y="60960"/>
                </a:lnTo>
                <a:lnTo>
                  <a:pt x="0" y="182880"/>
                </a:lnTo>
                <a:lnTo>
                  <a:pt x="307848" y="182880"/>
                </a:lnTo>
                <a:lnTo>
                  <a:pt x="307848" y="243840"/>
                </a:lnTo>
                <a:lnTo>
                  <a:pt x="429767" y="121920"/>
                </a:lnTo>
                <a:lnTo>
                  <a:pt x="30784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Rectangle 41"/>
          <p:cNvSpPr/>
          <p:nvPr/>
        </p:nvSpPr>
        <p:spPr>
          <a:xfrm>
            <a:off x="1283458" y="61472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Source: Collective Impact and Community Change.  </a:t>
            </a:r>
          </a:p>
          <a:p>
            <a:r>
              <a:rPr lang="en-US" sz="1200" dirty="0"/>
              <a:t>Liz Weaver, Tamarack – An Institute for Community Engagement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E59D-5B06-44A8-8823-FEF98450A1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92" y="6147206"/>
            <a:ext cx="1585408" cy="532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99060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14903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023730" y="252521"/>
            <a:ext cx="533400" cy="53340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268" y="252520"/>
            <a:ext cx="6252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Why Collaborate?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5268" y="1021961"/>
            <a:ext cx="61001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480930" y="1749728"/>
            <a:ext cx="13290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Sharing of expertise/perspective</a:t>
            </a:r>
            <a:endParaRPr lang="en-US" sz="1200" dirty="0"/>
          </a:p>
        </p:txBody>
      </p:sp>
      <p:sp>
        <p:nvSpPr>
          <p:cNvPr id="32" name="Oval 31"/>
          <p:cNvSpPr/>
          <p:nvPr/>
        </p:nvSpPr>
        <p:spPr>
          <a:xfrm>
            <a:off x="4648199" y="5029200"/>
            <a:ext cx="156341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Share skills in navigating through systems</a:t>
            </a:r>
            <a:endParaRPr lang="en-US" sz="1200" dirty="0"/>
          </a:p>
        </p:txBody>
      </p:sp>
      <p:sp>
        <p:nvSpPr>
          <p:cNvPr id="34" name="Oval 33"/>
          <p:cNvSpPr/>
          <p:nvPr/>
        </p:nvSpPr>
        <p:spPr>
          <a:xfrm>
            <a:off x="5984988" y="3849945"/>
            <a:ext cx="153387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Shared responsibility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5941534" y="2307868"/>
            <a:ext cx="133597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To answer questions</a:t>
            </a:r>
            <a:endParaRPr lang="en-US" sz="1200" dirty="0"/>
          </a:p>
        </p:txBody>
      </p:sp>
      <p:sp>
        <p:nvSpPr>
          <p:cNvPr id="36" name="Oval 35"/>
          <p:cNvSpPr/>
          <p:nvPr/>
        </p:nvSpPr>
        <p:spPr>
          <a:xfrm>
            <a:off x="4283034" y="1320552"/>
            <a:ext cx="14319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Pooling of financial &amp; human resources</a:t>
            </a:r>
            <a:endParaRPr lang="en-US" sz="1200" dirty="0"/>
          </a:p>
        </p:txBody>
      </p:sp>
      <p:sp>
        <p:nvSpPr>
          <p:cNvPr id="37" name="Oval 36"/>
          <p:cNvSpPr/>
          <p:nvPr/>
        </p:nvSpPr>
        <p:spPr>
          <a:xfrm>
            <a:off x="1757030" y="3200400"/>
            <a:ext cx="138843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Gain greater creditability</a:t>
            </a:r>
            <a:endParaRPr lang="en-US" sz="1200" dirty="0"/>
          </a:p>
        </p:txBody>
      </p:sp>
      <p:sp>
        <p:nvSpPr>
          <p:cNvPr id="38" name="Oval 37"/>
          <p:cNvSpPr/>
          <p:nvPr/>
        </p:nvSpPr>
        <p:spPr>
          <a:xfrm>
            <a:off x="2385679" y="4764345"/>
            <a:ext cx="151957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Increase efficiency &amp; funding opportunities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3729667" y="2873979"/>
            <a:ext cx="1802553" cy="1576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Collaboration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800600" y="4450090"/>
            <a:ext cx="198417" cy="579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3"/>
          </p:cNvCxnSpPr>
          <p:nvPr/>
        </p:nvCxnSpPr>
        <p:spPr>
          <a:xfrm flipH="1">
            <a:off x="3581401" y="4219275"/>
            <a:ext cx="412244" cy="545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2"/>
            <a:endCxn id="37" idx="6"/>
          </p:cNvCxnSpPr>
          <p:nvPr/>
        </p:nvCxnSpPr>
        <p:spPr>
          <a:xfrm flipH="1" flipV="1">
            <a:off x="3145464" y="3657600"/>
            <a:ext cx="584203" cy="4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1"/>
          </p:cNvCxnSpPr>
          <p:nvPr/>
        </p:nvCxnSpPr>
        <p:spPr>
          <a:xfrm flipH="1" flipV="1">
            <a:off x="3581401" y="2572673"/>
            <a:ext cx="412244" cy="5321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722335" y="2256092"/>
            <a:ext cx="78265" cy="648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143500" y="2873978"/>
            <a:ext cx="777442" cy="280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10200" y="3962400"/>
            <a:ext cx="57478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113084" y="6275055"/>
            <a:ext cx="5287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 http</a:t>
            </a:r>
            <a:r>
              <a:rPr lang="en-US" sz="1200" dirty="0"/>
              <a:t>://collaborations-in-libraries.wikispaces.com/Why+Collaborate%3F</a:t>
            </a:r>
          </a:p>
        </p:txBody>
      </p:sp>
    </p:spTree>
    <p:extLst>
      <p:ext uri="{BB962C8B-B14F-4D97-AF65-F5344CB8AC3E}">
        <p14:creationId xmlns:p14="http://schemas.microsoft.com/office/powerpoint/2010/main" val="11798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894</Words>
  <Application>Microsoft Office PowerPoint</Application>
  <PresentationFormat>On-screen Show (4:3)</PresentationFormat>
  <Paragraphs>176</Paragraphs>
  <Slides>22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Five Conditions of Collective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UWCX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Kallio, Sandra</dc:creator>
  <cp:lastModifiedBy>schultzn</cp:lastModifiedBy>
  <cp:revision>45</cp:revision>
  <cp:lastPrinted>2016-05-22T23:00:40Z</cp:lastPrinted>
  <dcterms:created xsi:type="dcterms:W3CDTF">2013-03-15T18:43:48Z</dcterms:created>
  <dcterms:modified xsi:type="dcterms:W3CDTF">2016-05-23T00:14:20Z</dcterms:modified>
</cp:coreProperties>
</file>