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 id="2147483680" r:id="rId4"/>
    <p:sldMasterId id="2147483692" r:id="rId5"/>
    <p:sldMasterId id="2147483704" r:id="rId6"/>
  </p:sldMasterIdLst>
  <p:notesMasterIdLst>
    <p:notesMasterId r:id="rId64"/>
  </p:notesMasterIdLst>
  <p:handoutMasterIdLst>
    <p:handoutMasterId r:id="rId65"/>
  </p:handoutMasterIdLst>
  <p:sldIdLst>
    <p:sldId id="583" r:id="rId7"/>
    <p:sldId id="517" r:id="rId8"/>
    <p:sldId id="663" r:id="rId9"/>
    <p:sldId id="575" r:id="rId10"/>
    <p:sldId id="597" r:id="rId11"/>
    <p:sldId id="601" r:id="rId12"/>
    <p:sldId id="598" r:id="rId13"/>
    <p:sldId id="603" r:id="rId14"/>
    <p:sldId id="487" r:id="rId15"/>
    <p:sldId id="589" r:id="rId16"/>
    <p:sldId id="590" r:id="rId17"/>
    <p:sldId id="515" r:id="rId18"/>
    <p:sldId id="608" r:id="rId19"/>
    <p:sldId id="654" r:id="rId20"/>
    <p:sldId id="622" r:id="rId21"/>
    <p:sldId id="623" r:id="rId22"/>
    <p:sldId id="624" r:id="rId23"/>
    <p:sldId id="625" r:id="rId24"/>
    <p:sldId id="627" r:id="rId25"/>
    <p:sldId id="628" r:id="rId26"/>
    <p:sldId id="629" r:id="rId27"/>
    <p:sldId id="630" r:id="rId28"/>
    <p:sldId id="631" r:id="rId29"/>
    <p:sldId id="632" r:id="rId30"/>
    <p:sldId id="633" r:id="rId31"/>
    <p:sldId id="634" r:id="rId32"/>
    <p:sldId id="635" r:id="rId33"/>
    <p:sldId id="496" r:id="rId34"/>
    <p:sldId id="479" r:id="rId35"/>
    <p:sldId id="643" r:id="rId36"/>
    <p:sldId id="636" r:id="rId37"/>
    <p:sldId id="637" r:id="rId38"/>
    <p:sldId id="638" r:id="rId39"/>
    <p:sldId id="639" r:id="rId40"/>
    <p:sldId id="640" r:id="rId41"/>
    <p:sldId id="641" r:id="rId42"/>
    <p:sldId id="644" r:id="rId43"/>
    <p:sldId id="645" r:id="rId44"/>
    <p:sldId id="642" r:id="rId45"/>
    <p:sldId id="620" r:id="rId46"/>
    <p:sldId id="493" r:id="rId47"/>
    <p:sldId id="500" r:id="rId48"/>
    <p:sldId id="652" r:id="rId49"/>
    <p:sldId id="646" r:id="rId50"/>
    <p:sldId id="647" r:id="rId51"/>
    <p:sldId id="648" r:id="rId52"/>
    <p:sldId id="555" r:id="rId53"/>
    <p:sldId id="651" r:id="rId54"/>
    <p:sldId id="649" r:id="rId55"/>
    <p:sldId id="588" r:id="rId56"/>
    <p:sldId id="653" r:id="rId57"/>
    <p:sldId id="650" r:id="rId58"/>
    <p:sldId id="658" r:id="rId59"/>
    <p:sldId id="659" r:id="rId60"/>
    <p:sldId id="660" r:id="rId61"/>
    <p:sldId id="661" r:id="rId62"/>
    <p:sldId id="662" r:id="rId63"/>
  </p:sldIdLst>
  <p:sldSz cx="9144000" cy="6858000" type="screen4x3"/>
  <p:notesSz cx="7010400"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F16624"/>
    <a:srgbClr val="ADA789"/>
    <a:srgbClr val="EAE7E0"/>
    <a:srgbClr val="4B4275"/>
    <a:srgbClr val="FAFAB6"/>
    <a:srgbClr val="B89EE6"/>
    <a:srgbClr val="7DA3DE"/>
    <a:srgbClr val="FFD6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164" autoAdjust="0"/>
    <p:restoredTop sz="92485" autoAdjust="0"/>
  </p:normalViewPr>
  <p:slideViewPr>
    <p:cSldViewPr>
      <p:cViewPr>
        <p:scale>
          <a:sx n="91" d="100"/>
          <a:sy n="91" d="100"/>
        </p:scale>
        <p:origin x="-1254" y="132"/>
      </p:cViewPr>
      <p:guideLst>
        <p:guide orient="horz" pos="2160"/>
        <p:guide pos="2880"/>
      </p:guideLst>
    </p:cSldViewPr>
  </p:slideViewPr>
  <p:outlineViewPr>
    <p:cViewPr>
      <p:scale>
        <a:sx n="33" d="100"/>
        <a:sy n="33" d="100"/>
      </p:scale>
      <p:origin x="0" y="1907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14" y="-10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0B73C-3DEF-4291-BDF5-14699FCE7F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46B9BC-3E90-4DD1-870E-ECFCE57195A3}">
      <dgm:prSet custT="1"/>
      <dgm:spPr>
        <a:solidFill>
          <a:srgbClr val="ADA789"/>
        </a:solidFill>
      </dgm:spPr>
      <dgm:t>
        <a:bodyPr/>
        <a:lstStyle/>
        <a:p>
          <a:pPr algn="ctr" rtl="0"/>
          <a:r>
            <a:rPr lang="en-US" sz="2800" i="0" dirty="0" smtClean="0"/>
            <a:t>The Economic Case for Investments in Young Children</a:t>
          </a:r>
          <a:endParaRPr lang="en-US" sz="2800" i="1" dirty="0"/>
        </a:p>
      </dgm:t>
    </dgm:pt>
    <dgm:pt modelId="{FDF543B5-1407-47BE-953E-BA4738BBD478}" type="parTrans" cxnId="{46E015B1-A32A-4A62-BFAE-C218EC0A4D61}">
      <dgm:prSet/>
      <dgm:spPr/>
      <dgm:t>
        <a:bodyPr/>
        <a:lstStyle/>
        <a:p>
          <a:endParaRPr lang="en-US"/>
        </a:p>
      </dgm:t>
    </dgm:pt>
    <dgm:pt modelId="{9CDD139C-86B4-46B0-94BE-D1E84BAF2C16}" type="sibTrans" cxnId="{46E015B1-A32A-4A62-BFAE-C218EC0A4D61}">
      <dgm:prSet/>
      <dgm:spPr/>
      <dgm:t>
        <a:bodyPr/>
        <a:lstStyle/>
        <a:p>
          <a:endParaRPr lang="en-US"/>
        </a:p>
      </dgm:t>
    </dgm:pt>
    <dgm:pt modelId="{7CEC4340-54D9-4E93-94AB-899A5D3C88E3}" type="pres">
      <dgm:prSet presAssocID="{9920B73C-3DEF-4291-BDF5-14699FCE7FBC}" presName="linear" presStyleCnt="0">
        <dgm:presLayoutVars>
          <dgm:animLvl val="lvl"/>
          <dgm:resizeHandles val="exact"/>
        </dgm:presLayoutVars>
      </dgm:prSet>
      <dgm:spPr/>
      <dgm:t>
        <a:bodyPr/>
        <a:lstStyle/>
        <a:p>
          <a:endParaRPr lang="en-US"/>
        </a:p>
      </dgm:t>
    </dgm:pt>
    <dgm:pt modelId="{CF66D966-1908-4011-9E21-2F57C4B16219}" type="pres">
      <dgm:prSet presAssocID="{2B46B9BC-3E90-4DD1-870E-ECFCE57195A3}" presName="parentText" presStyleLbl="node1" presStyleIdx="0" presStyleCnt="1" custLinFactNeighborX="926" custLinFactNeighborY="-28726">
        <dgm:presLayoutVars>
          <dgm:chMax val="0"/>
          <dgm:bulletEnabled val="1"/>
        </dgm:presLayoutVars>
      </dgm:prSet>
      <dgm:spPr/>
      <dgm:t>
        <a:bodyPr/>
        <a:lstStyle/>
        <a:p>
          <a:endParaRPr lang="en-US"/>
        </a:p>
      </dgm:t>
    </dgm:pt>
  </dgm:ptLst>
  <dgm:cxnLst>
    <dgm:cxn modelId="{46E015B1-A32A-4A62-BFAE-C218EC0A4D61}" srcId="{9920B73C-3DEF-4291-BDF5-14699FCE7FBC}" destId="{2B46B9BC-3E90-4DD1-870E-ECFCE57195A3}" srcOrd="0" destOrd="0" parTransId="{FDF543B5-1407-47BE-953E-BA4738BBD478}" sibTransId="{9CDD139C-86B4-46B0-94BE-D1E84BAF2C16}"/>
    <dgm:cxn modelId="{6FD4AC43-2306-4329-8C81-6409759DE81B}" type="presOf" srcId="{2B46B9BC-3E90-4DD1-870E-ECFCE57195A3}" destId="{CF66D966-1908-4011-9E21-2F57C4B16219}" srcOrd="0" destOrd="0" presId="urn:microsoft.com/office/officeart/2005/8/layout/vList2"/>
    <dgm:cxn modelId="{90E7DA05-A07B-43F2-88CB-97122F696766}" type="presOf" srcId="{9920B73C-3DEF-4291-BDF5-14699FCE7FBC}" destId="{7CEC4340-54D9-4E93-94AB-899A5D3C88E3}" srcOrd="0" destOrd="0" presId="urn:microsoft.com/office/officeart/2005/8/layout/vList2"/>
    <dgm:cxn modelId="{D08ED373-B8D9-48ED-9899-F2445063BC70}" type="presParOf" srcId="{7CEC4340-54D9-4E93-94AB-899A5D3C88E3}" destId="{CF66D966-1908-4011-9E21-2F57C4B1621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30" tIns="46565" rIns="93130" bIns="465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30" tIns="46565" rIns="93130" bIns="46565" rtlCol="0"/>
          <a:lstStyle>
            <a:lvl1pPr algn="r">
              <a:defRPr sz="1200"/>
            </a:lvl1pPr>
          </a:lstStyle>
          <a:p>
            <a:fld id="{7AEF6D31-6801-4BC0-8E38-A55F8C8F0974}" type="datetimeFigureOut">
              <a:rPr lang="en-US" smtClean="0"/>
              <a:pPr/>
              <a:t>3/23/2016</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30" tIns="46565" rIns="93130" bIns="465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130" tIns="46565" rIns="93130" bIns="46565" rtlCol="0" anchor="b"/>
          <a:lstStyle>
            <a:lvl1pPr algn="r">
              <a:defRPr sz="1200"/>
            </a:lvl1pPr>
          </a:lstStyle>
          <a:p>
            <a:fld id="{A5ED3B52-D88B-4F84-8211-CA78BA8C9DA0}" type="slidenum">
              <a:rPr lang="en-US" smtClean="0"/>
              <a:pPr/>
              <a:t>‹#›</a:t>
            </a:fld>
            <a:endParaRPr lang="en-US"/>
          </a:p>
        </p:txBody>
      </p:sp>
    </p:spTree>
    <p:extLst>
      <p:ext uri="{BB962C8B-B14F-4D97-AF65-F5344CB8AC3E}">
        <p14:creationId xmlns:p14="http://schemas.microsoft.com/office/powerpoint/2010/main" val="2332441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30" tIns="46565" rIns="93130" bIns="465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30" tIns="46565" rIns="93130" bIns="46565" rtlCol="0"/>
          <a:lstStyle>
            <a:lvl1pPr algn="r">
              <a:defRPr sz="1200"/>
            </a:lvl1pPr>
          </a:lstStyle>
          <a:p>
            <a:fld id="{9BA4D4D9-BF37-42E6-85FF-10BD325080C8}" type="datetimeFigureOut">
              <a:rPr lang="en-US" smtClean="0"/>
              <a:pPr/>
              <a:t>3/23/2016</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3130" tIns="46565" rIns="93130" bIns="46565"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30" tIns="46565" rIns="93130" bIns="465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30" tIns="46565" rIns="93130" bIns="465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30" tIns="46565" rIns="93130" bIns="46565" rtlCol="0" anchor="b"/>
          <a:lstStyle>
            <a:lvl1pPr algn="r">
              <a:defRPr sz="1200"/>
            </a:lvl1pPr>
          </a:lstStyle>
          <a:p>
            <a:fld id="{C0298D38-06E3-411C-A8C2-9355B064BFDF}" type="slidenum">
              <a:rPr lang="en-US" smtClean="0"/>
              <a:pPr/>
              <a:t>‹#›</a:t>
            </a:fld>
            <a:endParaRPr lang="en-US"/>
          </a:p>
        </p:txBody>
      </p:sp>
    </p:spTree>
    <p:extLst>
      <p:ext uri="{BB962C8B-B14F-4D97-AF65-F5344CB8AC3E}">
        <p14:creationId xmlns:p14="http://schemas.microsoft.com/office/powerpoint/2010/main" val="299744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51019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41688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1862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9218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81100" y="696913"/>
            <a:ext cx="4649788" cy="3486150"/>
          </a:xfrm>
          <a:ln/>
        </p:spPr>
      </p:sp>
      <p:sp>
        <p:nvSpPr>
          <p:cNvPr id="36867" name="Notes Placeholder 2"/>
          <p:cNvSpPr>
            <a:spLocks noGrp="1"/>
          </p:cNvSpPr>
          <p:nvPr>
            <p:ph type="body" idx="1"/>
          </p:nvPr>
        </p:nvSpPr>
        <p:spPr>
          <a:noFill/>
          <a:ln/>
        </p:spPr>
        <p:txBody>
          <a:bodyPr/>
          <a:lstStyle/>
          <a:p>
            <a:pPr eaLnBrk="1" hangingPunct="1"/>
            <a:endParaRPr lang="en-US" dirty="0" smtClean="0"/>
          </a:p>
        </p:txBody>
      </p:sp>
      <p:sp>
        <p:nvSpPr>
          <p:cNvPr id="36868" name="Slide Number Placeholder 3"/>
          <p:cNvSpPr>
            <a:spLocks noGrp="1"/>
          </p:cNvSpPr>
          <p:nvPr>
            <p:ph type="sldNum" sz="quarter" idx="5"/>
          </p:nvPr>
        </p:nvSpPr>
        <p:spPr>
          <a:noFill/>
        </p:spPr>
        <p:txBody>
          <a:bodyPr/>
          <a:lstStyle/>
          <a:p>
            <a:fld id="{31150A92-B479-407A-96D3-8883D7AC6105}" type="slidenum">
              <a:rPr lang="en-US" smtClean="0">
                <a:solidFill>
                  <a:prstClr val="black"/>
                </a:solidFill>
              </a:rPr>
              <a:pPr/>
              <a:t>27</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28</a:t>
            </a:fld>
            <a:endParaRPr lang="en-US"/>
          </a:p>
        </p:txBody>
      </p:sp>
    </p:spTree>
    <p:extLst>
      <p:ext uri="{BB962C8B-B14F-4D97-AF65-F5344CB8AC3E}">
        <p14:creationId xmlns:p14="http://schemas.microsoft.com/office/powerpoint/2010/main" val="370832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29</a:t>
            </a:fld>
            <a:endParaRPr lang="en-US"/>
          </a:p>
        </p:txBody>
      </p:sp>
    </p:spTree>
    <p:extLst>
      <p:ext uri="{BB962C8B-B14F-4D97-AF65-F5344CB8AC3E}">
        <p14:creationId xmlns:p14="http://schemas.microsoft.com/office/powerpoint/2010/main" val="399270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1034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2658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16968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0583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a:t>
            </a:fld>
            <a:endParaRPr lang="en-US"/>
          </a:p>
        </p:txBody>
      </p:sp>
    </p:spTree>
    <p:extLst>
      <p:ext uri="{BB962C8B-B14F-4D97-AF65-F5344CB8AC3E}">
        <p14:creationId xmlns:p14="http://schemas.microsoft.com/office/powerpoint/2010/main" val="2500797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6389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48646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7007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0149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41</a:t>
            </a:fld>
            <a:endParaRPr lang="en-US"/>
          </a:p>
        </p:txBody>
      </p:sp>
    </p:spTree>
    <p:extLst>
      <p:ext uri="{BB962C8B-B14F-4D97-AF65-F5344CB8AC3E}">
        <p14:creationId xmlns:p14="http://schemas.microsoft.com/office/powerpoint/2010/main" val="18264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42</a:t>
            </a:fld>
            <a:endParaRPr lang="en-US"/>
          </a:p>
        </p:txBody>
      </p:sp>
    </p:spTree>
    <p:extLst>
      <p:ext uri="{BB962C8B-B14F-4D97-AF65-F5344CB8AC3E}">
        <p14:creationId xmlns:p14="http://schemas.microsoft.com/office/powerpoint/2010/main" val="88027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fed reserve materials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054043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fed reserve materials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00151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80% of impact on soft skills and executive skills is during</a:t>
            </a:r>
            <a:r>
              <a:rPr lang="en-US" baseline="0" dirty="0" smtClean="0"/>
              <a:t> 0-5 years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2316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Collage from </a:t>
            </a:r>
            <a:r>
              <a:rPr lang="en-US" i="1" dirty="0" smtClean="0"/>
              <a:t>Foundations of Workforce Development </a:t>
            </a:r>
            <a:r>
              <a:rPr lang="en-US" dirty="0" smtClean="0"/>
              <a:t>workshop</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20831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4208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9</a:t>
            </a:fld>
            <a:endParaRPr lang="en-US"/>
          </a:p>
        </p:txBody>
      </p:sp>
    </p:spTree>
    <p:extLst>
      <p:ext uri="{BB962C8B-B14F-4D97-AF65-F5344CB8AC3E}">
        <p14:creationId xmlns:p14="http://schemas.microsoft.com/office/powerpoint/2010/main" val="230616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t>
            </a:r>
            <a:r>
              <a:rPr lang="en-US" sz="1200" b="0" i="0" u="none" strike="noStrike" baseline="0" dirty="0" smtClean="0">
                <a:latin typeface="AdvOTf011d512"/>
              </a:rPr>
              <a:t>The basic science of pediatrics. An emerging,</a:t>
            </a:r>
          </a:p>
          <a:p>
            <a:pPr algn="l"/>
            <a:r>
              <a:rPr lang="en-US" sz="1200" b="0" i="0" u="none" strike="noStrike" baseline="0" dirty="0" smtClean="0">
                <a:latin typeface="AdvOTf011d512"/>
              </a:rPr>
              <a:t>multidisciplinary science of development supports</a:t>
            </a:r>
          </a:p>
          <a:p>
            <a:pPr algn="l"/>
            <a:r>
              <a:rPr lang="en-US" sz="1200" b="0" i="0" u="none" strike="noStrike" baseline="0" dirty="0" smtClean="0">
                <a:latin typeface="AdvOTf011d512"/>
              </a:rPr>
              <a:t>an EBD framework for understanding the</a:t>
            </a:r>
          </a:p>
          <a:p>
            <a:pPr algn="l"/>
            <a:r>
              <a:rPr lang="en-US" sz="1200" b="0" i="0" u="none" strike="noStrike" baseline="0" dirty="0" smtClean="0">
                <a:latin typeface="AdvOTf011d512"/>
              </a:rPr>
              <a:t>evolution of human health and disease across</a:t>
            </a:r>
          </a:p>
          <a:p>
            <a:pPr algn="l"/>
            <a:r>
              <a:rPr lang="en-US" sz="1200" b="0" i="0" u="none" strike="noStrike" baseline="0" dirty="0" smtClean="0">
                <a:latin typeface="AdvOTf011d512"/>
              </a:rPr>
              <a:t>the life span. In recent decades, epidemiology,</a:t>
            </a:r>
          </a:p>
          <a:p>
            <a:pPr algn="l"/>
            <a:r>
              <a:rPr lang="en-US" sz="1200" b="0" i="0" u="none" strike="noStrike" baseline="0" dirty="0" smtClean="0">
                <a:latin typeface="AdvOTf011d512"/>
              </a:rPr>
              <a:t>developmental psychology, and longitudinal</a:t>
            </a:r>
          </a:p>
          <a:p>
            <a:pPr algn="l"/>
            <a:r>
              <a:rPr lang="en-US" sz="1200" b="0" i="0" u="none" strike="noStrike" baseline="0" dirty="0" smtClean="0">
                <a:latin typeface="AdvOTf011d512"/>
              </a:rPr>
              <a:t>studies of early childhood interventions have</a:t>
            </a:r>
          </a:p>
          <a:p>
            <a:pPr algn="l"/>
            <a:r>
              <a:rPr lang="en-US" sz="1200" b="0" i="0" u="none" strike="noStrike" baseline="0" dirty="0" smtClean="0">
                <a:latin typeface="AdvOTf011d512"/>
              </a:rPr>
              <a:t>demonstrated signi</a:t>
            </a:r>
            <a:r>
              <a:rPr lang="en-US" sz="1200" b="0" i="0" u="none" strike="noStrike" baseline="0" dirty="0" smtClean="0">
                <a:latin typeface="AdvOTf011d512+fb"/>
              </a:rPr>
              <a:t>fi</a:t>
            </a:r>
            <a:r>
              <a:rPr lang="en-US" sz="1200" b="0" i="0" u="none" strike="noStrike" baseline="0" dirty="0" smtClean="0">
                <a:latin typeface="AdvOTf011d512"/>
              </a:rPr>
              <a:t>cant associations (hashed</a:t>
            </a:r>
          </a:p>
          <a:p>
            <a:pPr algn="l"/>
            <a:r>
              <a:rPr lang="en-US" sz="1200" b="0" i="0" u="none" strike="noStrike" baseline="0" dirty="0" smtClean="0">
                <a:latin typeface="AdvOTf011d512"/>
              </a:rPr>
              <a:t>red arrow) between the ecology of childhood</a:t>
            </a:r>
          </a:p>
          <a:p>
            <a:pPr algn="l"/>
            <a:r>
              <a:rPr lang="en-US" sz="1200" b="0" i="0" u="none" strike="noStrike" baseline="0" dirty="0" smtClean="0">
                <a:latin typeface="AdvOTf011d512"/>
              </a:rPr>
              <a:t>and a wide range of developmental outcomes</a:t>
            </a:r>
          </a:p>
          <a:p>
            <a:pPr algn="l"/>
            <a:r>
              <a:rPr lang="en-US" sz="1200" b="0" i="0" u="none" strike="noStrike" baseline="0" dirty="0" smtClean="0">
                <a:latin typeface="AdvOTf011d512"/>
              </a:rPr>
              <a:t>and life course trajectories. Concurrently, advances</a:t>
            </a:r>
          </a:p>
          <a:p>
            <a:pPr algn="l"/>
            <a:r>
              <a:rPr lang="en-US" sz="1200" b="0" i="0" u="none" strike="noStrike" baseline="0" dirty="0" smtClean="0">
                <a:latin typeface="AdvOTf011d512"/>
              </a:rPr>
              <a:t>in the biological sciences, particularly in</a:t>
            </a:r>
          </a:p>
          <a:p>
            <a:pPr algn="l"/>
            <a:r>
              <a:rPr lang="en-US" sz="1200" b="0" i="0" u="none" strike="noStrike" baseline="0" dirty="0" smtClean="0">
                <a:latin typeface="AdvOTf011d512"/>
              </a:rPr>
              <a:t>developmental neuroscience and epigenetics,</a:t>
            </a:r>
          </a:p>
          <a:p>
            <a:pPr algn="l"/>
            <a:r>
              <a:rPr lang="en-US" sz="1200" b="0" i="0" u="none" strike="noStrike" baseline="0" dirty="0" smtClean="0">
                <a:latin typeface="AdvOTf011d512"/>
              </a:rPr>
              <a:t>have made parallel progress in beginning to</a:t>
            </a:r>
          </a:p>
          <a:p>
            <a:pPr algn="l"/>
            <a:r>
              <a:rPr lang="en-US" sz="1200" b="0" i="0" u="none" strike="noStrike" baseline="0" dirty="0" smtClean="0">
                <a:latin typeface="AdvOTf011d512"/>
              </a:rPr>
              <a:t>elucidate the biological mechanisms (solid</a:t>
            </a:r>
          </a:p>
          <a:p>
            <a:pPr algn="l"/>
            <a:r>
              <a:rPr lang="en-US" sz="1200" b="0" i="0" u="none" strike="noStrike" baseline="0" dirty="0" smtClean="0">
                <a:latin typeface="AdvOTf011d512"/>
              </a:rPr>
              <a:t>arrows) underlying these important associations.</a:t>
            </a:r>
          </a:p>
          <a:p>
            <a:pPr algn="l"/>
            <a:r>
              <a:rPr lang="en-US" sz="1200" b="0" i="0" u="none" strike="noStrike" baseline="0" dirty="0" smtClean="0">
                <a:latin typeface="AdvOTf011d512"/>
              </a:rPr>
              <a:t>The convergence of these diverse disciplines</a:t>
            </a:r>
          </a:p>
          <a:p>
            <a:pPr algn="l"/>
            <a:r>
              <a:rPr lang="en-US" sz="1200" b="0" i="0" u="none" strike="noStrike" baseline="0" dirty="0" smtClean="0">
                <a:latin typeface="AdvOTf011d512"/>
              </a:rPr>
              <a:t>de</a:t>
            </a:r>
            <a:r>
              <a:rPr lang="en-US" sz="1200" b="0" i="0" u="none" strike="noStrike" baseline="0" dirty="0" smtClean="0">
                <a:latin typeface="AdvOTf011d512+fb"/>
              </a:rPr>
              <a:t>fi</a:t>
            </a:r>
            <a:r>
              <a:rPr lang="en-US" sz="1200" b="0" i="0" u="none" strike="noStrike" baseline="0" dirty="0" smtClean="0">
                <a:latin typeface="AdvOTf011d512"/>
              </a:rPr>
              <a:t>nes a promising new basic science</a:t>
            </a:r>
          </a:p>
          <a:p>
            <a:pPr algn="l"/>
            <a:r>
              <a:rPr lang="en-US" sz="1200" b="0" i="0" u="none" strike="noStrike" baseline="0" dirty="0" smtClean="0">
                <a:latin typeface="AdvOTf011d512"/>
              </a:rPr>
              <a:t>of pediatrics.”</a:t>
            </a:r>
            <a:endParaRPr lang="en-US" dirty="0"/>
          </a:p>
        </p:txBody>
      </p:sp>
      <p:sp>
        <p:nvSpPr>
          <p:cNvPr id="4" name="Slide Number Placeholder 3"/>
          <p:cNvSpPr>
            <a:spLocks noGrp="1"/>
          </p:cNvSpPr>
          <p:nvPr>
            <p:ph type="sldNum" sz="quarter" idx="10"/>
          </p:nvPr>
        </p:nvSpPr>
        <p:spPr/>
        <p:txBody>
          <a:bodyPr/>
          <a:lstStyle/>
          <a:p>
            <a:fld id="{32E714CB-03A3-43D0-85AC-D373538C88F9}"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7023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t>
            </a:r>
            <a:r>
              <a:rPr lang="en-US" sz="1200" b="0" i="0" u="none" strike="noStrike" baseline="0" dirty="0" smtClean="0">
                <a:latin typeface="AdvOTf011d512"/>
              </a:rPr>
              <a:t>The basic science of pediatrics. An emerging,</a:t>
            </a:r>
          </a:p>
          <a:p>
            <a:pPr algn="l"/>
            <a:r>
              <a:rPr lang="en-US" sz="1200" b="0" i="0" u="none" strike="noStrike" baseline="0" dirty="0" smtClean="0">
                <a:latin typeface="AdvOTf011d512"/>
              </a:rPr>
              <a:t>multidisciplinary science of development supports</a:t>
            </a:r>
          </a:p>
          <a:p>
            <a:pPr algn="l"/>
            <a:r>
              <a:rPr lang="en-US" sz="1200" b="0" i="0" u="none" strike="noStrike" baseline="0" dirty="0" smtClean="0">
                <a:latin typeface="AdvOTf011d512"/>
              </a:rPr>
              <a:t>an EBD framework for understanding the</a:t>
            </a:r>
          </a:p>
          <a:p>
            <a:pPr algn="l"/>
            <a:r>
              <a:rPr lang="en-US" sz="1200" b="0" i="0" u="none" strike="noStrike" baseline="0" dirty="0" smtClean="0">
                <a:latin typeface="AdvOTf011d512"/>
              </a:rPr>
              <a:t>evolution of human health and disease across</a:t>
            </a:r>
          </a:p>
          <a:p>
            <a:pPr algn="l"/>
            <a:r>
              <a:rPr lang="en-US" sz="1200" b="0" i="0" u="none" strike="noStrike" baseline="0" dirty="0" smtClean="0">
                <a:latin typeface="AdvOTf011d512"/>
              </a:rPr>
              <a:t>the life span. In recent decades, epidemiology,</a:t>
            </a:r>
          </a:p>
          <a:p>
            <a:pPr algn="l"/>
            <a:r>
              <a:rPr lang="en-US" sz="1200" b="0" i="0" u="none" strike="noStrike" baseline="0" dirty="0" smtClean="0">
                <a:latin typeface="AdvOTf011d512"/>
              </a:rPr>
              <a:t>developmental psychology, and longitudinal</a:t>
            </a:r>
          </a:p>
          <a:p>
            <a:pPr algn="l"/>
            <a:r>
              <a:rPr lang="en-US" sz="1200" b="0" i="0" u="none" strike="noStrike" baseline="0" dirty="0" smtClean="0">
                <a:latin typeface="AdvOTf011d512"/>
              </a:rPr>
              <a:t>studies of early childhood interventions have</a:t>
            </a:r>
          </a:p>
          <a:p>
            <a:pPr algn="l"/>
            <a:r>
              <a:rPr lang="en-US" sz="1200" b="0" i="0" u="none" strike="noStrike" baseline="0" dirty="0" smtClean="0">
                <a:latin typeface="AdvOTf011d512"/>
              </a:rPr>
              <a:t>demonstrated signi</a:t>
            </a:r>
            <a:r>
              <a:rPr lang="en-US" sz="1200" b="0" i="0" u="none" strike="noStrike" baseline="0" dirty="0" smtClean="0">
                <a:latin typeface="AdvOTf011d512+fb"/>
              </a:rPr>
              <a:t>fi</a:t>
            </a:r>
            <a:r>
              <a:rPr lang="en-US" sz="1200" b="0" i="0" u="none" strike="noStrike" baseline="0" dirty="0" smtClean="0">
                <a:latin typeface="AdvOTf011d512"/>
              </a:rPr>
              <a:t>cant associations (hashed</a:t>
            </a:r>
          </a:p>
          <a:p>
            <a:pPr algn="l"/>
            <a:r>
              <a:rPr lang="en-US" sz="1200" b="0" i="0" u="none" strike="noStrike" baseline="0" dirty="0" smtClean="0">
                <a:latin typeface="AdvOTf011d512"/>
              </a:rPr>
              <a:t>red arrow) between the ecology of childhood</a:t>
            </a:r>
          </a:p>
          <a:p>
            <a:pPr algn="l"/>
            <a:r>
              <a:rPr lang="en-US" sz="1200" b="0" i="0" u="none" strike="noStrike" baseline="0" dirty="0" smtClean="0">
                <a:latin typeface="AdvOTf011d512"/>
              </a:rPr>
              <a:t>and a wide range of developmental outcomes</a:t>
            </a:r>
          </a:p>
          <a:p>
            <a:pPr algn="l"/>
            <a:r>
              <a:rPr lang="en-US" sz="1200" b="0" i="0" u="none" strike="noStrike" baseline="0" dirty="0" smtClean="0">
                <a:latin typeface="AdvOTf011d512"/>
              </a:rPr>
              <a:t>and life course trajectories. Concurrently, advances</a:t>
            </a:r>
          </a:p>
          <a:p>
            <a:pPr algn="l"/>
            <a:r>
              <a:rPr lang="en-US" sz="1200" b="0" i="0" u="none" strike="noStrike" baseline="0" dirty="0" smtClean="0">
                <a:latin typeface="AdvOTf011d512"/>
              </a:rPr>
              <a:t>in the biological sciences, particularly in</a:t>
            </a:r>
          </a:p>
          <a:p>
            <a:pPr algn="l"/>
            <a:r>
              <a:rPr lang="en-US" sz="1200" b="0" i="0" u="none" strike="noStrike" baseline="0" dirty="0" smtClean="0">
                <a:latin typeface="AdvOTf011d512"/>
              </a:rPr>
              <a:t>developmental neuroscience and epigenetics,</a:t>
            </a:r>
          </a:p>
          <a:p>
            <a:pPr algn="l"/>
            <a:r>
              <a:rPr lang="en-US" sz="1200" b="0" i="0" u="none" strike="noStrike" baseline="0" dirty="0" smtClean="0">
                <a:latin typeface="AdvOTf011d512"/>
              </a:rPr>
              <a:t>have made parallel progress in beginning to</a:t>
            </a:r>
          </a:p>
          <a:p>
            <a:pPr algn="l"/>
            <a:r>
              <a:rPr lang="en-US" sz="1200" b="0" i="0" u="none" strike="noStrike" baseline="0" dirty="0" smtClean="0">
                <a:latin typeface="AdvOTf011d512"/>
              </a:rPr>
              <a:t>elucidate the biological mechanisms (solid</a:t>
            </a:r>
          </a:p>
          <a:p>
            <a:pPr algn="l"/>
            <a:r>
              <a:rPr lang="en-US" sz="1200" b="0" i="0" u="none" strike="noStrike" baseline="0" dirty="0" smtClean="0">
                <a:latin typeface="AdvOTf011d512"/>
              </a:rPr>
              <a:t>arrows) underlying these important associations.</a:t>
            </a:r>
          </a:p>
          <a:p>
            <a:pPr algn="l"/>
            <a:r>
              <a:rPr lang="en-US" sz="1200" b="0" i="0" u="none" strike="noStrike" baseline="0" dirty="0" smtClean="0">
                <a:latin typeface="AdvOTf011d512"/>
              </a:rPr>
              <a:t>The convergence of these diverse disciplines</a:t>
            </a:r>
          </a:p>
          <a:p>
            <a:pPr algn="l"/>
            <a:r>
              <a:rPr lang="en-US" sz="1200" b="0" i="0" u="none" strike="noStrike" baseline="0" dirty="0" smtClean="0">
                <a:latin typeface="AdvOTf011d512"/>
              </a:rPr>
              <a:t>de</a:t>
            </a:r>
            <a:r>
              <a:rPr lang="en-US" sz="1200" b="0" i="0" u="none" strike="noStrike" baseline="0" dirty="0" smtClean="0">
                <a:latin typeface="AdvOTf011d512+fb"/>
              </a:rPr>
              <a:t>fi</a:t>
            </a:r>
            <a:r>
              <a:rPr lang="en-US" sz="1200" b="0" i="0" u="none" strike="noStrike" baseline="0" dirty="0" smtClean="0">
                <a:latin typeface="AdvOTf011d512"/>
              </a:rPr>
              <a:t>nes a promising new basic science</a:t>
            </a:r>
          </a:p>
          <a:p>
            <a:pPr algn="l"/>
            <a:r>
              <a:rPr lang="en-US" sz="1200" b="0" i="0" u="none" strike="noStrike" baseline="0" dirty="0" smtClean="0">
                <a:latin typeface="AdvOTf011d512"/>
              </a:rPr>
              <a:t>of pediatrics.”</a:t>
            </a:r>
            <a:endParaRPr lang="en-US" dirty="0"/>
          </a:p>
        </p:txBody>
      </p:sp>
      <p:sp>
        <p:nvSpPr>
          <p:cNvPr id="4" name="Slide Number Placeholder 3"/>
          <p:cNvSpPr>
            <a:spLocks noGrp="1"/>
          </p:cNvSpPr>
          <p:nvPr>
            <p:ph type="sldNum" sz="quarter" idx="10"/>
          </p:nvPr>
        </p:nvSpPr>
        <p:spPr/>
        <p:txBody>
          <a:bodyPr/>
          <a:lstStyle/>
          <a:p>
            <a:fld id="{32E714CB-03A3-43D0-85AC-D373538C88F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7023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12</a:t>
            </a:fld>
            <a:endParaRPr lang="en-US"/>
          </a:p>
        </p:txBody>
      </p:sp>
    </p:spTree>
    <p:extLst>
      <p:ext uri="{BB962C8B-B14F-4D97-AF65-F5344CB8AC3E}">
        <p14:creationId xmlns:p14="http://schemas.microsoft.com/office/powerpoint/2010/main" val="216051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4626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6245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solidFill>
            <a:srgbClr val="ADA789"/>
          </a:solidFill>
        </p:spPr>
        <p:txBody>
          <a:bodyPr>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2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500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569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62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11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887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8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53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881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3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632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601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06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30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32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343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03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747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568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516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49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079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68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62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051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6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093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3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4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132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217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276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390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376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319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29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7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441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104287" cy="1463040"/>
          </a:xfrm>
          <a:prstGeom prst="rect">
            <a:avLst/>
          </a:prstGeom>
        </p:spPr>
      </p:pic>
    </p:spTree>
    <p:extLst>
      <p:ext uri="{BB962C8B-B14F-4D97-AF65-F5344CB8AC3E}">
        <p14:creationId xmlns:p14="http://schemas.microsoft.com/office/powerpoint/2010/main" val="56053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786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669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96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31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747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448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312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355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55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812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9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35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3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E34BC4-6570-4B72-8AE4-EA47D3683088}" type="datetimeFigureOut">
              <a:rPr lang="en-US">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50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446520"/>
            <a:ext cx="9144000" cy="411480"/>
          </a:xfrm>
          <a:prstGeom prst="rect">
            <a:avLst/>
          </a:prstGeom>
          <a:solidFill>
            <a:srgbClr val="EAE7E0"/>
          </a:solidFill>
          <a:ln>
            <a:solidFill>
              <a:srgbClr val="EAE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0" y="6457331"/>
            <a:ext cx="1673352" cy="389858"/>
          </a:xfrm>
          <a:prstGeom prst="rect">
            <a:avLst/>
          </a:prstGeom>
        </p:spPr>
      </p:pic>
      <p:sp>
        <p:nvSpPr>
          <p:cNvPr id="6"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sldNum="0" hdr="0" ftr="0" dt="0"/>
  <p:txStyles>
    <p:titleStyle>
      <a:lvl1pPr algn="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34BC4-6570-4B72-8AE4-EA47D3683088}" type="datetimeFigureOut">
              <a:rPr lang="en-US" smtClean="0">
                <a:solidFill>
                  <a:prstClr val="black">
                    <a:tint val="75000"/>
                  </a:prstClr>
                </a:solidFill>
              </a:rPr>
              <a:pPr/>
              <a:t>3/23/2016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5F248-C427-48B7-9C07-CB7813974CF9}"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7771302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0912C-B430-46FD-B22F-00CC0FD315E7}"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7763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BC700-13C8-4156-A47A-97A34870B17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9756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34BC4-6570-4B72-8AE4-EA47D3683088}"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0497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4286" y="160020"/>
            <a:ext cx="658251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E2692-5D36-46D7-B538-1F1C756C228D}"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0"/>
            <a:ext cx="1447800" cy="1006607"/>
          </a:xfrm>
          <a:prstGeom prst="rect">
            <a:avLst/>
          </a:prstGeom>
        </p:spPr>
      </p:pic>
    </p:spTree>
    <p:extLst>
      <p:ext uri="{BB962C8B-B14F-4D97-AF65-F5344CB8AC3E}">
        <p14:creationId xmlns:p14="http://schemas.microsoft.com/office/powerpoint/2010/main" val="253293115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hyperlink" Target="mailto:jay.moynihan@ces.uwex.edu" TargetMode="External"/><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pediatrics.aappublications.org/content/early/2011/12/21/peds.2011-2663.full.pdf"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image" Target="../media/image2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1.png"/><Relationship Id="rId5" Type="http://schemas.openxmlformats.org/officeDocument/2006/relationships/hyperlink" Target="http://pediatrics.aappublications.org/content/early/2011/12/21/peds.2011-2663.full.pdf" TargetMode="Externa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image" Target="../media/image25.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7.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7.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7.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6.emf"/><Relationship Id="rId4" Type="http://schemas.openxmlformats.org/officeDocument/2006/relationships/oleObject" Target="../embeddings/Microsoft_Excel_97-2003_Worksheet1.xls"/></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oleObject" Target="../embeddings/Microsoft_Excel_97-2003_Worksheet2.xls"/></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8.emf"/><Relationship Id="rId4" Type="http://schemas.openxmlformats.org/officeDocument/2006/relationships/oleObject" Target="../embeddings/Microsoft_Excel_97-2003_Worksheet3.xls"/></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9.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image" Target="../media/image67.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7.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7.png"/><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hyperlink" Target="https://bsr.stlouisfed.org/EI_CDAudioConference/#23/cultivating-soft-skills-in-workforce-development-early-childhood-initiatives" TargetMode="External"/><Relationship Id="rId2" Type="http://schemas.openxmlformats.org/officeDocument/2006/relationships/image" Target="../media/image71.png"/><Relationship Id="rId1" Type="http://schemas.openxmlformats.org/officeDocument/2006/relationships/slideLayout" Target="../slideLayouts/slideLayout33.xml"/><Relationship Id="rId5" Type="http://schemas.openxmlformats.org/officeDocument/2006/relationships/image" Target="../media/image72.png"/><Relationship Id="rId4" Type="http://schemas.openxmlformats.org/officeDocument/2006/relationships/hyperlink" Target="http://www.raisingofamerica.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aap.org/en-us/advocacy-and-policy/aap-health-initiatives/EBCD/Pages/Powerpoint-Presentations.aspx" TargetMode="External"/><Relationship Id="rId2" Type="http://schemas.openxmlformats.org/officeDocument/2006/relationships/image" Target="../media/image71.png"/><Relationship Id="rId1" Type="http://schemas.openxmlformats.org/officeDocument/2006/relationships/slideLayout" Target="../slideLayouts/slideLayout33.xml"/><Relationship Id="rId5" Type="http://schemas.openxmlformats.org/officeDocument/2006/relationships/image" Target="../media/image74.jpe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hyperlink" Target="https://pedialink.aap.org/visitor/cme/about_aap_cme/PEDS-21-2013-Agenda-and-Learning-Objectives?pageId=18c39bb1-3268-4c87-9652-396d22e4c473,6ee2af48-f895-4c00-acd3-b63e3805066d,6ee2af48-f895-4c00-acd3-b63e3805066d,6ee2af48-f895-4c00-acd3-b63e3805066d" TargetMode="External"/><Relationship Id="rId2" Type="http://schemas.openxmlformats.org/officeDocument/2006/relationships/image" Target="../media/image71.png"/><Relationship Id="rId1" Type="http://schemas.openxmlformats.org/officeDocument/2006/relationships/slideLayout" Target="../slideLayouts/slideLayout3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hyperlink" Target="http://www.ted.com/talks/timothy_bartik_the_economic_case_for_preschool" TargetMode="External"/><Relationship Id="rId2" Type="http://schemas.openxmlformats.org/officeDocument/2006/relationships/image" Target="../media/image71.png"/><Relationship Id="rId1" Type="http://schemas.openxmlformats.org/officeDocument/2006/relationships/slideLayout" Target="../slideLayouts/slideLayout33.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6514"/>
            <a:ext cx="8763000" cy="1015663"/>
          </a:xfrm>
          <a:prstGeom prst="rect">
            <a:avLst/>
          </a:prstGeom>
          <a:noFill/>
        </p:spPr>
        <p:txBody>
          <a:bodyPr wrap="square" rtlCol="0">
            <a:spAutoFit/>
          </a:bodyPr>
          <a:lstStyle/>
          <a:p>
            <a:pPr algn="ctr"/>
            <a:endParaRPr lang="en-US" sz="2800" b="1" dirty="0" smtClean="0">
              <a:solidFill>
                <a:prstClr val="black"/>
              </a:solidFill>
              <a:latin typeface="Century Gothic" panose="020B0502020202020204" pitchFamily="34" charset="0"/>
            </a:endParaRPr>
          </a:p>
          <a:p>
            <a:pPr algn="ctr"/>
            <a:r>
              <a:rPr lang="en-US" sz="3200" b="1" dirty="0" smtClean="0">
                <a:solidFill>
                  <a:prstClr val="black"/>
                </a:solidFill>
                <a:latin typeface="Century Gothic" panose="020B0502020202020204" pitchFamily="34" charset="0"/>
              </a:rPr>
              <a:t>The Foundation of Workforce Development</a:t>
            </a:r>
            <a:endParaRPr lang="en-US" sz="3200" b="1" dirty="0">
              <a:solidFill>
                <a:prstClr val="black"/>
              </a:solidFill>
              <a:latin typeface="Century Gothic" panose="020B0502020202020204" pitchFamily="34" charset="0"/>
            </a:endParaRPr>
          </a:p>
        </p:txBody>
      </p:sp>
      <p:sp>
        <p:nvSpPr>
          <p:cNvPr id="6" name="Rectangle 5"/>
          <p:cNvSpPr/>
          <p:nvPr/>
        </p:nvSpPr>
        <p:spPr>
          <a:xfrm>
            <a:off x="1453712" y="5925205"/>
            <a:ext cx="6294383" cy="646331"/>
          </a:xfrm>
          <a:prstGeom prst="rect">
            <a:avLst/>
          </a:prstGeom>
        </p:spPr>
        <p:txBody>
          <a:bodyPr wrap="square">
            <a:spAutoFit/>
          </a:bodyPr>
          <a:lstStyle/>
          <a:p>
            <a:r>
              <a:rPr lang="en-US" dirty="0" smtClean="0">
                <a:solidFill>
                  <a:prstClr val="black"/>
                </a:solidFill>
              </a:rPr>
              <a:t>Jay </a:t>
            </a:r>
            <a:r>
              <a:rPr lang="en-US" dirty="0">
                <a:solidFill>
                  <a:prstClr val="black"/>
                </a:solidFill>
              </a:rPr>
              <a:t>Moynihan, UW-Extension Community Resource </a:t>
            </a:r>
            <a:r>
              <a:rPr lang="en-US" dirty="0" smtClean="0">
                <a:solidFill>
                  <a:prstClr val="black"/>
                </a:solidFill>
              </a:rPr>
              <a:t>Development</a:t>
            </a:r>
          </a:p>
          <a:p>
            <a:r>
              <a:rPr lang="en-US" dirty="0" smtClean="0">
                <a:solidFill>
                  <a:prstClr val="black"/>
                </a:solidFill>
              </a:rPr>
              <a:t>(715) 526 – 6136                                 </a:t>
            </a:r>
            <a:r>
              <a:rPr lang="en-US" dirty="0" smtClean="0">
                <a:solidFill>
                  <a:prstClr val="black"/>
                </a:solidFill>
                <a:hlinkClick r:id="rId5"/>
              </a:rPr>
              <a:t>jay.moynihan@ces.uwex.edu</a:t>
            </a:r>
            <a:r>
              <a:rPr lang="en-US" dirty="0" smtClean="0">
                <a:solidFill>
                  <a:prstClr val="black"/>
                </a:solidFill>
              </a:rPr>
              <a:t>  </a:t>
            </a:r>
            <a:endParaRPr lang="en-US" dirty="0">
              <a:solidFill>
                <a:prstClr val="black"/>
              </a:solidFill>
            </a:endParaRP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483" y="2057400"/>
            <a:ext cx="236219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17" y="1676400"/>
            <a:ext cx="406244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5017" y="5321823"/>
            <a:ext cx="990600" cy="143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88" y="5270323"/>
            <a:ext cx="1383424" cy="153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22982" y="4965523"/>
            <a:ext cx="609600" cy="609600"/>
          </a:xfrm>
          <a:prstGeom prst="rect">
            <a:avLst/>
          </a:prstGeom>
        </p:spPr>
      </p:pic>
    </p:spTree>
    <p:extLst>
      <p:ext uri="{BB962C8B-B14F-4D97-AF65-F5344CB8AC3E}">
        <p14:creationId xmlns:p14="http://schemas.microsoft.com/office/powerpoint/2010/main" val="232368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432" y="6477000"/>
            <a:ext cx="8610600" cy="307777"/>
          </a:xfrm>
          <a:prstGeom prst="rect">
            <a:avLst/>
          </a:prstGeom>
        </p:spPr>
        <p:txBody>
          <a:bodyPr wrap="square">
            <a:spAutoFit/>
          </a:bodyPr>
          <a:lstStyle/>
          <a:p>
            <a:pPr algn="ctr"/>
            <a:r>
              <a:rPr lang="en-US" sz="1400" dirty="0">
                <a:solidFill>
                  <a:prstClr val="black"/>
                </a:solidFill>
                <a:latin typeface="Century Gothic" panose="020B0502020202020204" pitchFamily="34" charset="0"/>
                <a:hlinkClick r:id="rId3"/>
              </a:rPr>
              <a:t>http://pediatrics.aappublications.org/content/early/2011/12/21/peds.2011-2663.full.pdf</a:t>
            </a:r>
            <a:r>
              <a:rPr lang="en-US" sz="1400" dirty="0">
                <a:solidFill>
                  <a:prstClr val="black"/>
                </a:solidFill>
                <a:latin typeface="Century Gothic" panose="020B0502020202020204" pitchFamily="34" charset="0"/>
              </a:rPr>
              <a:t> </a:t>
            </a:r>
          </a:p>
        </p:txBody>
      </p:sp>
      <p:sp>
        <p:nvSpPr>
          <p:cNvPr id="3" name="Rectangle 2"/>
          <p:cNvSpPr/>
          <p:nvPr/>
        </p:nvSpPr>
        <p:spPr>
          <a:xfrm>
            <a:off x="4118919" y="1304920"/>
            <a:ext cx="4953000" cy="3785652"/>
          </a:xfrm>
          <a:prstGeom prst="rect">
            <a:avLst/>
          </a:prstGeom>
        </p:spPr>
        <p:txBody>
          <a:bodyPr wrap="square">
            <a:spAutoFit/>
          </a:bodyPr>
          <a:lstStyle/>
          <a:p>
            <a:r>
              <a:rPr lang="en-US" b="1" dirty="0" smtClean="0">
                <a:solidFill>
                  <a:prstClr val="black"/>
                </a:solidFill>
              </a:rPr>
              <a:t>“</a:t>
            </a:r>
            <a:r>
              <a:rPr lang="en-US" sz="2000" b="1" dirty="0" smtClean="0">
                <a:solidFill>
                  <a:prstClr val="black"/>
                </a:solidFill>
                <a:latin typeface="Century Gothic" panose="020B0502020202020204" pitchFamily="34" charset="0"/>
              </a:rPr>
              <a:t>A vital and productive society with a</a:t>
            </a:r>
          </a:p>
          <a:p>
            <a:r>
              <a:rPr lang="en-US" sz="2000" b="1" dirty="0" smtClean="0">
                <a:solidFill>
                  <a:prstClr val="black"/>
                </a:solidFill>
                <a:latin typeface="Century Gothic" panose="020B0502020202020204" pitchFamily="34" charset="0"/>
              </a:rPr>
              <a:t>prosperous and sustainable future is</a:t>
            </a:r>
          </a:p>
          <a:p>
            <a:r>
              <a:rPr lang="en-US" sz="2000" b="1" dirty="0" smtClean="0">
                <a:solidFill>
                  <a:prstClr val="black"/>
                </a:solidFill>
                <a:latin typeface="Century Gothic" panose="020B0502020202020204" pitchFamily="34" charset="0"/>
              </a:rPr>
              <a:t>built on a foundation of healthy child</a:t>
            </a:r>
          </a:p>
          <a:p>
            <a:r>
              <a:rPr lang="en-US" sz="2000" b="1" dirty="0" smtClean="0">
                <a:solidFill>
                  <a:prstClr val="black"/>
                </a:solidFill>
                <a:latin typeface="Century Gothic" panose="020B0502020202020204" pitchFamily="34" charset="0"/>
              </a:rPr>
              <a:t>development. </a:t>
            </a:r>
          </a:p>
          <a:p>
            <a:r>
              <a:rPr lang="en-US" sz="2000" b="1" dirty="0" smtClean="0">
                <a:solidFill>
                  <a:prstClr val="black"/>
                </a:solidFill>
                <a:latin typeface="Century Gothic" panose="020B0502020202020204" pitchFamily="34" charset="0"/>
              </a:rPr>
              <a:t>Health in the earliest years—beginning with the future mother’s well-being before she becomes pregnant — lays the groundwork for a lifetime of the physical and mental vitality that is necessary for a strong workforce </a:t>
            </a:r>
          </a:p>
          <a:p>
            <a:r>
              <a:rPr lang="en-US" sz="2000" b="1" dirty="0" smtClean="0">
                <a:solidFill>
                  <a:prstClr val="black"/>
                </a:solidFill>
                <a:latin typeface="Century Gothic" panose="020B0502020202020204" pitchFamily="34" charset="0"/>
              </a:rPr>
              <a:t>and responsible participation in community life.”</a:t>
            </a:r>
            <a:endParaRPr lang="en-US" sz="2000" b="1" dirty="0">
              <a:solidFill>
                <a:prstClr val="black"/>
              </a:solidFill>
              <a:latin typeface="Century Gothic" panose="020B0502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912" t="13483" r="21092"/>
          <a:stretch/>
        </p:blipFill>
        <p:spPr bwMode="auto">
          <a:xfrm>
            <a:off x="139012" y="609600"/>
            <a:ext cx="4148453" cy="3445166"/>
          </a:xfrm>
          <a:prstGeom prst="rect">
            <a:avLst/>
          </a:prstGeom>
          <a:noFill/>
          <a:ln>
            <a:noFill/>
          </a:ln>
          <a:effectLst>
            <a:innerShdw blurRad="63500" dist="50800" dir="8100000">
              <a:prstClr val="black">
                <a:alpha val="50000"/>
              </a:prstClr>
            </a:innerShdw>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681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432" y="6477000"/>
            <a:ext cx="8610600" cy="307777"/>
          </a:xfrm>
          <a:prstGeom prst="rect">
            <a:avLst/>
          </a:prstGeom>
        </p:spPr>
        <p:txBody>
          <a:bodyPr wrap="square">
            <a:spAutoFit/>
          </a:bodyPr>
          <a:lstStyle/>
          <a:p>
            <a:pPr algn="ctr"/>
            <a:r>
              <a:rPr lang="en-US" sz="1400" dirty="0" smtClean="0">
                <a:solidFill>
                  <a:prstClr val="black"/>
                </a:solidFill>
                <a:latin typeface="Century Gothic" panose="020B0502020202020204" pitchFamily="34" charset="0"/>
                <a:hlinkClick r:id="rId5"/>
              </a:rPr>
              <a:t>http://pediatrics.aappublications.org/content/early/2011/12/21/peds.2011-2663.full.pdf</a:t>
            </a:r>
            <a:r>
              <a:rPr lang="en-US" sz="1400" dirty="0" smtClean="0">
                <a:solidFill>
                  <a:prstClr val="black"/>
                </a:solidFill>
                <a:latin typeface="Century Gothic" panose="020B0502020202020204" pitchFamily="34" charset="0"/>
              </a:rPr>
              <a:t> </a:t>
            </a:r>
            <a:endParaRPr lang="en-US" sz="1400" dirty="0">
              <a:solidFill>
                <a:prstClr val="black"/>
              </a:solidFill>
              <a:latin typeface="Century Gothic" panose="020B0502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912" t="13483" r="21092"/>
          <a:stretch/>
        </p:blipFill>
        <p:spPr bwMode="auto">
          <a:xfrm>
            <a:off x="257432" y="838200"/>
            <a:ext cx="4423719" cy="3673766"/>
          </a:xfrm>
          <a:prstGeom prst="rect">
            <a:avLst/>
          </a:prstGeom>
          <a:noFill/>
          <a:ln>
            <a:noFill/>
          </a:ln>
          <a:effectLst>
            <a:innerShdw blurRad="63500" dist="50800" dir="8100000">
              <a:prstClr val="black">
                <a:alpha val="50000"/>
              </a:prstClr>
            </a:innerShdw>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990600"/>
            <a:ext cx="40957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34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834" y="1766068"/>
            <a:ext cx="2957770" cy="176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2877" y="3741740"/>
            <a:ext cx="2113079" cy="584775"/>
          </a:xfrm>
          <a:prstGeom prst="rect">
            <a:avLst/>
          </a:prstGeom>
        </p:spPr>
        <p:txBody>
          <a:bodyPr wrap="none">
            <a:spAutoFit/>
          </a:bodyPr>
          <a:lstStyle/>
          <a:p>
            <a:r>
              <a:rPr lang="en-US" sz="3200" b="1" dirty="0">
                <a:latin typeface="Showcard Gothic" panose="04020904020102020604" pitchFamily="82" charset="0"/>
              </a:rPr>
              <a:t>Cortisol</a:t>
            </a:r>
          </a:p>
        </p:txBody>
      </p:sp>
      <p:sp>
        <p:nvSpPr>
          <p:cNvPr id="6" name="TextBox 5"/>
          <p:cNvSpPr txBox="1"/>
          <p:nvPr/>
        </p:nvSpPr>
        <p:spPr>
          <a:xfrm>
            <a:off x="3913790" y="2628284"/>
            <a:ext cx="838200" cy="707886"/>
          </a:xfrm>
          <a:prstGeom prst="rect">
            <a:avLst/>
          </a:prstGeom>
          <a:noFill/>
        </p:spPr>
        <p:txBody>
          <a:bodyPr wrap="square" rtlCol="0">
            <a:spAutoFit/>
          </a:bodyPr>
          <a:lstStyle/>
          <a:p>
            <a:r>
              <a:rPr lang="en-US" sz="4000" b="1" dirty="0" smtClean="0">
                <a:latin typeface="Century Gothic" panose="020B0502020202020204" pitchFamily="34" charset="0"/>
              </a:rPr>
              <a:t>VS</a:t>
            </a:r>
            <a:endParaRPr lang="en-US" sz="4000" b="1" dirty="0">
              <a:latin typeface="Century Gothic" panose="020B0502020202020204" pitchFamily="34" charset="0"/>
            </a:endParaRPr>
          </a:p>
        </p:txBody>
      </p:sp>
      <p:sp>
        <p:nvSpPr>
          <p:cNvPr id="7" name="TextBox 6"/>
          <p:cNvSpPr txBox="1"/>
          <p:nvPr/>
        </p:nvSpPr>
        <p:spPr>
          <a:xfrm>
            <a:off x="143256" y="228600"/>
            <a:ext cx="5105400" cy="523220"/>
          </a:xfrm>
          <a:prstGeom prst="rect">
            <a:avLst/>
          </a:prstGeom>
          <a:noFill/>
        </p:spPr>
        <p:txBody>
          <a:bodyPr wrap="square" rtlCol="0">
            <a:spAutoFit/>
          </a:bodyPr>
          <a:lstStyle/>
          <a:p>
            <a:r>
              <a:rPr lang="en-US" sz="2800" b="1" dirty="0" smtClean="0">
                <a:latin typeface="Century Gothic" panose="020B0502020202020204" pitchFamily="34" charset="0"/>
              </a:rPr>
              <a:t>The big picture Take Away 1 </a:t>
            </a:r>
            <a:endParaRPr lang="en-US" sz="2800" b="1" dirty="0">
              <a:latin typeface="Century Gothic" panose="020B0502020202020204" pitchFamily="34" charset="0"/>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598354"/>
            <a:ext cx="2066925"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747980"/>
            <a:ext cx="3657600" cy="22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5581" y="4288221"/>
            <a:ext cx="1787669" cy="584775"/>
          </a:xfrm>
          <a:prstGeom prst="rect">
            <a:avLst/>
          </a:prstGeom>
          <a:noFill/>
        </p:spPr>
        <p:txBody>
          <a:bodyPr wrap="none" rtlCol="0">
            <a:spAutoFit/>
          </a:bodyPr>
          <a:lstStyle/>
          <a:p>
            <a:r>
              <a:rPr lang="en-US" sz="3200" dirty="0" smtClean="0">
                <a:solidFill>
                  <a:srgbClr val="C00000"/>
                </a:solidFill>
                <a:latin typeface="Comic Sans MS" panose="030F0702030302020204" pitchFamily="66" charset="0"/>
              </a:rPr>
              <a:t>(Stress)</a:t>
            </a:r>
            <a:endParaRPr lang="en-US" sz="3200" dirty="0">
              <a:solidFill>
                <a:srgbClr val="C00000"/>
              </a:solidFill>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26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600200"/>
            <a:ext cx="75819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2200" y="283779"/>
            <a:ext cx="5105400" cy="523220"/>
          </a:xfrm>
          <a:prstGeom prst="rect">
            <a:avLst/>
          </a:prstGeom>
          <a:noFill/>
        </p:spPr>
        <p:txBody>
          <a:bodyPr wrap="square" rtlCol="0">
            <a:spAutoFit/>
          </a:bodyPr>
          <a:lstStyle/>
          <a:p>
            <a:r>
              <a:rPr lang="en-US" sz="2800" b="1" dirty="0" smtClean="0">
                <a:solidFill>
                  <a:prstClr val="black"/>
                </a:solidFill>
                <a:latin typeface="Century Gothic" panose="020B0502020202020204" pitchFamily="34" charset="0"/>
              </a:rPr>
              <a:t>The big picture Take Away 2 </a:t>
            </a:r>
            <a:endParaRPr lang="en-US" sz="2800" b="1" dirty="0">
              <a:solidFill>
                <a:prstClr val="black"/>
              </a:solidFill>
              <a:latin typeface="Century Gothic" panose="020B0502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763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uwxjay\AppData\Local\Microsoft\Windows\Temporary Internet Files\Content.IE5\P6G3QHY4\Brain-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158" y="255777"/>
            <a:ext cx="8862510" cy="637362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wxjay\AppData\Local\Microsoft\Windows\Temporary Internet Files\Content.IE5\B2YIOD71\brain-ic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513" y="1981200"/>
            <a:ext cx="2209800" cy="2209800"/>
          </a:xfrm>
          <a:prstGeom prst="rect">
            <a:avLst/>
          </a:prstGeom>
          <a:noFill/>
          <a:effectLst>
            <a:glow rad="317500">
              <a:schemeClr val="accent5">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44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52400"/>
            <a:ext cx="5286191" cy="646331"/>
          </a:xfrm>
          <a:prstGeom prst="rect">
            <a:avLst/>
          </a:prstGeom>
          <a:noFill/>
        </p:spPr>
        <p:txBody>
          <a:bodyPr wrap="none" rtlCol="0">
            <a:spAutoFit/>
          </a:bodyPr>
          <a:lstStyle/>
          <a:p>
            <a:r>
              <a:rPr lang="en-US" sz="3600" dirty="0" smtClean="0">
                <a:solidFill>
                  <a:prstClr val="black"/>
                </a:solidFill>
              </a:rPr>
              <a:t>Interaction Turns Genes On</a:t>
            </a:r>
            <a:endParaRPr lang="en-US" sz="3600" dirty="0">
              <a:solidFill>
                <a:prstClr val="black"/>
              </a:solidFill>
            </a:endParaRPr>
          </a:p>
        </p:txBody>
      </p:sp>
      <p:pic>
        <p:nvPicPr>
          <p:cNvPr id="4" name="Picture 2" descr="http://qualityrated.org/wp-content/uploads/2013/06/Experiences-Shapes-Brain-Archite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7761174"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785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zQItnbUxV2k/UFygUUpQi7I/AAAAAAAAA7I/mwEbrnRfcMA/s1600/brain+development+through+experienc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19200"/>
            <a:ext cx="6696075" cy="5029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5319" y="268069"/>
            <a:ext cx="7217681" cy="646331"/>
          </a:xfrm>
          <a:prstGeom prst="rect">
            <a:avLst/>
          </a:prstGeom>
          <a:noFill/>
        </p:spPr>
        <p:txBody>
          <a:bodyPr wrap="none" rtlCol="0">
            <a:spAutoFit/>
          </a:bodyPr>
          <a:lstStyle/>
          <a:p>
            <a:r>
              <a:rPr lang="en-US" sz="3600" dirty="0" smtClean="0">
                <a:solidFill>
                  <a:prstClr val="black"/>
                </a:solidFill>
              </a:rPr>
              <a:t>Experience Drives Brain Development</a:t>
            </a:r>
            <a:endParaRPr lang="en-US" sz="3600" dirty="0">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931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xRwK9hR-rNw/Ulp9rGl2wVI/AAAAAAAAmSA/vGQi3DqXDkQ/s640/stages-of-brain-development-in-an-inf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1222057"/>
            <a:ext cx="7161461" cy="51025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508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pprenticeshipofbeinghuman.com/wp-content/uploads/2012/01/Fullscreen-capture-1202012-11436-PM.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7448550" cy="546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78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Types of Executive Function Skills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smtClean="0">
                <a:solidFill>
                  <a:srgbClr val="000000"/>
                </a:solidFill>
                <a:cs typeface="Verdana"/>
              </a:rPr>
              <a:t>Working Memory</a:t>
            </a:r>
            <a:r>
              <a:rPr lang="en-US" sz="2400" dirty="0" smtClean="0">
                <a:solidFill>
                  <a:srgbClr val="000000"/>
                </a:solidFill>
                <a:cs typeface="Verdana"/>
              </a:rPr>
              <a:t> — Hold and manipulate information in our heads over short periods </a:t>
            </a:r>
            <a:br>
              <a:rPr lang="en-US" sz="2400" dirty="0" smtClean="0">
                <a:solidFill>
                  <a:srgbClr val="000000"/>
                </a:solidFill>
                <a:cs typeface="Verdana"/>
              </a:rPr>
            </a:br>
            <a:r>
              <a:rPr lang="en-US" sz="2400" dirty="0" smtClean="0">
                <a:solidFill>
                  <a:srgbClr val="000000"/>
                </a:solidFill>
                <a:cs typeface="Verdana"/>
              </a:rPr>
              <a:t>of time</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0" indent="0">
              <a:spcBef>
                <a:spcPts val="0"/>
              </a:spcBef>
              <a:buNone/>
            </a:pPr>
            <a:r>
              <a:rPr lang="en-US" sz="2400" b="1" dirty="0" smtClean="0"/>
              <a:t>Mental Flexibility</a:t>
            </a:r>
            <a:r>
              <a:rPr lang="en-US" sz="2400" dirty="0" smtClean="0"/>
              <a:t> — Adjust to changed </a:t>
            </a:r>
            <a:br>
              <a:rPr lang="en-US" sz="2400" dirty="0" smtClean="0"/>
            </a:br>
            <a:r>
              <a:rPr lang="en-US" sz="2400" dirty="0" smtClean="0"/>
              <a:t>demands, priorities or perspectives</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a:solidFill>
                  <a:srgbClr val="F16624"/>
                </a:solidFill>
              </a:rPr>
              <a:pPr algn="r">
                <a:defRPr/>
              </a:pPr>
              <a:t>19</a:t>
            </a:fld>
            <a:endParaRPr lang="en-US" sz="1400" b="1" dirty="0">
              <a:solidFill>
                <a:srgbClr val="F16624"/>
              </a:solidFill>
            </a:endParaRPr>
          </a:p>
        </p:txBody>
      </p:sp>
      <p:pic>
        <p:nvPicPr>
          <p:cNvPr id="7" name="Picture 21" descr="Screen shot 2011-11-18 at 10.33.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3688" y="1600200"/>
            <a:ext cx="28559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F - math proble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391" y="3048000"/>
            <a:ext cx="1957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EF - chess gam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62600" y="4343400"/>
            <a:ext cx="263301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83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1637"/>
            <a:ext cx="2309284" cy="1731963"/>
          </a:xfrm>
          <a:prstGeom prst="rect">
            <a:avLst/>
          </a:prstGeom>
          <a:noFill/>
          <a:ln w="666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93982" y="2286000"/>
            <a:ext cx="3886200" cy="1938992"/>
          </a:xfrm>
          <a:prstGeom prst="rect">
            <a:avLst/>
          </a:prstGeom>
          <a:noFill/>
        </p:spPr>
        <p:txBody>
          <a:bodyPr wrap="square" rtlCol="0">
            <a:spAutoFit/>
          </a:bodyPr>
          <a:lstStyle/>
          <a:p>
            <a:pPr algn="ctr"/>
            <a:r>
              <a:rPr lang="en-US" sz="3200" dirty="0" smtClean="0">
                <a:latin typeface="Century Gothic" panose="020B0502020202020204" pitchFamily="34" charset="0"/>
              </a:rPr>
              <a:t>My presentation is comprised  in part of materials from:</a:t>
            </a:r>
          </a:p>
          <a:p>
            <a:r>
              <a:rPr lang="en-US" sz="2400" dirty="0" smtClean="0">
                <a:latin typeface="Century Gothic" panose="020B0502020202020204" pitchFamily="34" charset="0"/>
              </a:rPr>
              <a:t> </a:t>
            </a:r>
            <a:endParaRPr lang="en-US" sz="2400" dirty="0">
              <a:latin typeface="Century Gothic" panose="020B050202020202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182" y="480848"/>
            <a:ext cx="174307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00" y="2313856"/>
            <a:ext cx="2794483" cy="369332"/>
          </a:xfrm>
          <a:prstGeom prst="rect">
            <a:avLst/>
          </a:prstGeom>
          <a:noFill/>
        </p:spPr>
        <p:txBody>
          <a:bodyPr wrap="none" rtlCol="0">
            <a:spAutoFit/>
          </a:bodyPr>
          <a:lstStyle/>
          <a:p>
            <a:r>
              <a:rPr lang="en-US" dirty="0" smtClean="0"/>
              <a:t>The Federal Reserve System</a:t>
            </a:r>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15" y="4303712"/>
            <a:ext cx="22066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27" y="4303712"/>
            <a:ext cx="17621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4428" y="5651212"/>
            <a:ext cx="2031124" cy="584775"/>
          </a:xfrm>
          <a:prstGeom prst="rect">
            <a:avLst/>
          </a:prstGeom>
          <a:noFill/>
        </p:spPr>
        <p:txBody>
          <a:bodyPr wrap="square" rtlCol="0">
            <a:spAutoFit/>
          </a:bodyPr>
          <a:lstStyle/>
          <a:p>
            <a:pPr algn="ctr"/>
            <a:r>
              <a:rPr lang="en-US" sz="3200" b="1" dirty="0" smtClean="0">
                <a:latin typeface="Britannic Bold" panose="020B0903060703020204" pitchFamily="34" charset="0"/>
                <a:cs typeface="Aharoni" panose="02010803020104030203" pitchFamily="2" charset="-79"/>
              </a:rPr>
              <a:t>Shawano</a:t>
            </a:r>
            <a:endParaRPr lang="en-US" sz="3200" b="1" dirty="0">
              <a:latin typeface="Britannic Bold" panose="020B0903060703020204" pitchFamily="34" charset="0"/>
              <a:cs typeface="Aharoni" panose="02010803020104030203" pitchFamily="2" charset="-79"/>
            </a:endParaRPr>
          </a:p>
        </p:txBody>
      </p:sp>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296" y="4424650"/>
            <a:ext cx="1811337"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081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These Skills Look Like in Adults?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a:solidFill>
                  <a:srgbClr val="000000"/>
                </a:solidFill>
                <a:cs typeface="Verdana"/>
              </a:rPr>
              <a:t>Working Memory</a:t>
            </a:r>
            <a:r>
              <a:rPr lang="en-US" sz="2400" dirty="0">
                <a:solidFill>
                  <a:srgbClr val="000000"/>
                </a:solidFill>
                <a:cs typeface="Verdana"/>
              </a:rPr>
              <a:t> — Hold and manipulate information in our heads over short periods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time</a:t>
            </a:r>
          </a:p>
          <a:p>
            <a:pPr marL="2290763" indent="0">
              <a:spcBef>
                <a:spcPts val="0"/>
              </a:spcBef>
              <a:buNone/>
            </a:pPr>
            <a:endParaRPr lang="en-US" sz="2400" dirty="0" smtClean="0">
              <a:solidFill>
                <a:srgbClr val="000000"/>
              </a:solidFill>
              <a:cs typeface="Verdana"/>
            </a:endParaRPr>
          </a:p>
          <a:p>
            <a:pPr marL="2290763" indent="0">
              <a:spcBef>
                <a:spcPts val="0"/>
              </a:spcBef>
              <a:buNone/>
            </a:pPr>
            <a:endParaRPr lang="en-US" sz="2400" dirty="0">
              <a:solidFill>
                <a:srgbClr val="000000"/>
              </a:solidFill>
              <a:cs typeface="Verdana"/>
            </a:endParaRPr>
          </a:p>
          <a:p>
            <a:pPr marL="0" indent="0">
              <a:spcBef>
                <a:spcPts val="0"/>
              </a:spcBef>
              <a:buNone/>
            </a:pPr>
            <a:r>
              <a:rPr lang="en-US" sz="2400" b="1" dirty="0"/>
              <a:t>Mental Flexibility</a:t>
            </a:r>
            <a:r>
              <a:rPr lang="en-US" sz="2400" dirty="0"/>
              <a:t> — Adjust to changed </a:t>
            </a:r>
            <a:br>
              <a:rPr lang="en-US" sz="2400" dirty="0"/>
            </a:br>
            <a:r>
              <a:rPr lang="en-US" sz="2400" dirty="0"/>
              <a:t>demands, priorities or perspectives</a:t>
            </a: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a:solidFill>
                  <a:srgbClr val="F16624"/>
                </a:solidFill>
              </a:rPr>
              <a:pPr algn="r">
                <a:defRPr/>
              </a:pPr>
              <a:t>20</a:t>
            </a:fld>
            <a:endParaRPr lang="en-US" sz="1400" b="1" dirty="0">
              <a:solidFill>
                <a:srgbClr val="F16624"/>
              </a:solidFill>
            </a:endParaRPr>
          </a:p>
        </p:txBody>
      </p:sp>
      <p:pic>
        <p:nvPicPr>
          <p:cNvPr id="6" name="Picture 5" descr="iStock_diet_choices-000011140662Mediu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5400" y="1524000"/>
            <a:ext cx="1457034" cy="1828800"/>
          </a:xfrm>
          <a:prstGeom prst="rect">
            <a:avLst/>
          </a:prstGeom>
        </p:spPr>
      </p:pic>
      <p:pic>
        <p:nvPicPr>
          <p:cNvPr id="7" name="Picture 6" descr="iStock_electrician-000002084431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1" y="3108960"/>
            <a:ext cx="1774617" cy="1920240"/>
          </a:xfrm>
          <a:prstGeom prst="rect">
            <a:avLst/>
          </a:prstGeom>
        </p:spPr>
      </p:pic>
      <p:pic>
        <p:nvPicPr>
          <p:cNvPr id="8" name="Picture 7" descr="iStock_detour-000011329876Medium.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3602" y="4419600"/>
            <a:ext cx="2248486" cy="1920240"/>
          </a:xfrm>
          <a:prstGeom prst="rect">
            <a:avLst/>
          </a:prstGeom>
        </p:spPr>
      </p:pic>
    </p:spTree>
    <p:extLst>
      <p:ext uri="{BB962C8B-B14F-4D97-AF65-F5344CB8AC3E}">
        <p14:creationId xmlns:p14="http://schemas.microsoft.com/office/powerpoint/2010/main" val="3611670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“Air Traffic Control System” in the Brain</a:t>
            </a:r>
            <a:endParaRPr lang="en-US" dirty="0"/>
          </a:p>
        </p:txBody>
      </p:sp>
      <p:sp>
        <p:nvSpPr>
          <p:cNvPr id="3" name="Content Placeholder 2"/>
          <p:cNvSpPr>
            <a:spLocks noGrp="1"/>
          </p:cNvSpPr>
          <p:nvPr>
            <p:ph idx="1"/>
          </p:nvPr>
        </p:nvSpPr>
        <p:spPr/>
        <p:txBody>
          <a:bodyPr>
            <a:normAutofit fontScale="92500" lnSpcReduction="10000"/>
          </a:bodyPr>
          <a:lstStyle/>
          <a:p>
            <a:pPr marL="3205163" indent="0">
              <a:buNone/>
            </a:pPr>
            <a:r>
              <a:rPr lang="en-US" dirty="0">
                <a:solidFill>
                  <a:srgbClr val="000000"/>
                </a:solidFill>
              </a:rPr>
              <a:t>Executive functioning is a </a:t>
            </a:r>
            <a:r>
              <a:rPr lang="en-US" dirty="0" smtClean="0">
                <a:solidFill>
                  <a:srgbClr val="000000"/>
                </a:solidFill>
              </a:rPr>
              <a:t>group </a:t>
            </a:r>
            <a:r>
              <a:rPr lang="en-US" dirty="0">
                <a:solidFill>
                  <a:srgbClr val="000000"/>
                </a:solidFill>
              </a:rPr>
              <a:t>of skills that help us </a:t>
            </a:r>
            <a:r>
              <a:rPr lang="en-US" dirty="0" smtClean="0">
                <a:solidFill>
                  <a:srgbClr val="000000"/>
                </a:solidFill>
              </a:rPr>
              <a:t>to </a:t>
            </a:r>
            <a:r>
              <a:rPr lang="en-US" dirty="0">
                <a:solidFill>
                  <a:srgbClr val="000000"/>
                </a:solidFill>
              </a:rPr>
              <a:t>focus on multiple streams </a:t>
            </a:r>
            <a:r>
              <a:rPr lang="en-US" dirty="0" smtClean="0">
                <a:solidFill>
                  <a:srgbClr val="000000"/>
                </a:solidFill>
              </a:rPr>
              <a:t>of </a:t>
            </a:r>
            <a:r>
              <a:rPr lang="en-US" dirty="0">
                <a:solidFill>
                  <a:srgbClr val="000000"/>
                </a:solidFill>
              </a:rPr>
              <a:t>information at the same </a:t>
            </a:r>
            <a:r>
              <a:rPr lang="en-US" dirty="0" smtClean="0">
                <a:solidFill>
                  <a:srgbClr val="000000"/>
                </a:solidFill>
              </a:rPr>
              <a:t>time</a:t>
            </a:r>
            <a:r>
              <a:rPr lang="en-US" dirty="0">
                <a:solidFill>
                  <a:srgbClr val="000000"/>
                </a:solidFill>
              </a:rPr>
              <a:t>, set goals and make </a:t>
            </a:r>
            <a:r>
              <a:rPr lang="en-US" dirty="0" smtClean="0">
                <a:solidFill>
                  <a:srgbClr val="000000"/>
                </a:solidFill>
              </a:rPr>
              <a:t>plans</a:t>
            </a:r>
            <a:r>
              <a:rPr lang="en-US" dirty="0">
                <a:solidFill>
                  <a:srgbClr val="000000"/>
                </a:solidFill>
              </a:rPr>
              <a:t>, make decisions in light </a:t>
            </a:r>
            <a:r>
              <a:rPr lang="en-US" dirty="0" smtClean="0">
                <a:solidFill>
                  <a:srgbClr val="000000"/>
                </a:solidFill>
              </a:rPr>
              <a:t>of </a:t>
            </a:r>
            <a:r>
              <a:rPr lang="en-US" dirty="0">
                <a:solidFill>
                  <a:srgbClr val="000000"/>
                </a:solidFill>
              </a:rPr>
              <a:t>available information, </a:t>
            </a:r>
            <a:r>
              <a:rPr lang="en-US" dirty="0" smtClean="0">
                <a:solidFill>
                  <a:srgbClr val="000000"/>
                </a:solidFill>
              </a:rPr>
              <a:t>revise plans </a:t>
            </a:r>
            <a:r>
              <a:rPr lang="en-US" dirty="0">
                <a:solidFill>
                  <a:srgbClr val="000000"/>
                </a:solidFill>
              </a:rPr>
              <a:t>and resist hasty actions</a:t>
            </a:r>
            <a:r>
              <a:rPr lang="en-US" dirty="0" smtClean="0">
                <a:solidFill>
                  <a:srgbClr val="000000"/>
                </a:solidFill>
              </a:rPr>
              <a:t>.</a:t>
            </a:r>
          </a:p>
          <a:p>
            <a:r>
              <a:rPr lang="en-US" sz="2800" dirty="0">
                <a:solidFill>
                  <a:srgbClr val="000000"/>
                </a:solidFill>
              </a:rPr>
              <a:t>A key biological foundation of school readiness as well as outcomes in health and employability</a:t>
            </a:r>
            <a:endParaRPr lang="en-US" sz="28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21</a:t>
            </a:fld>
            <a:endParaRPr lang="en-US" sz="1400" b="1" dirty="0">
              <a:solidFill>
                <a:srgbClr val="F16624"/>
              </a:solidFill>
            </a:endParaRPr>
          </a:p>
        </p:txBody>
      </p:sp>
      <p:pic>
        <p:nvPicPr>
          <p:cNvPr id="6" name="Picture 10" descr="Air-Traffic-Control-Systems-Vulnerable-to-Cyber-Attacks-2.jpg"/>
          <p:cNvPicPr>
            <a:picLocks noChangeAspect="1"/>
          </p:cNvPicPr>
          <p:nvPr/>
        </p:nvPicPr>
        <p:blipFill>
          <a:blip r:embed="rId3">
            <a:extLst>
              <a:ext uri="{28A0092B-C50C-407E-A947-70E740481C1C}">
                <a14:useLocalDpi xmlns:a14="http://schemas.microsoft.com/office/drawing/2010/main" val="0"/>
              </a:ext>
            </a:extLst>
          </a:blip>
          <a:srcRect r="8884" b="4504"/>
          <a:stretch>
            <a:fillRect/>
          </a:stretch>
        </p:blipFill>
        <p:spPr bwMode="auto">
          <a:xfrm>
            <a:off x="408314" y="1981200"/>
            <a:ext cx="309688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308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Brain Architecture Supports </a:t>
            </a:r>
            <a:br>
              <a:rPr lang="en-US" dirty="0" smtClean="0"/>
            </a:br>
            <a:r>
              <a:rPr lang="en-US" dirty="0" smtClean="0"/>
              <a:t>Lifelong Learning, Behavior and Health</a:t>
            </a:r>
            <a:endParaRPr lang="en-US" dirty="0"/>
          </a:p>
        </p:txBody>
      </p:sp>
      <p:sp>
        <p:nvSpPr>
          <p:cNvPr id="3" name="Content Placeholder 2"/>
          <p:cNvSpPr>
            <a:spLocks noGrp="1"/>
          </p:cNvSpPr>
          <p:nvPr>
            <p:ph idx="1"/>
          </p:nvPr>
        </p:nvSpPr>
        <p:spPr/>
        <p:txBody>
          <a:bodyPr>
            <a:normAutofit lnSpcReduction="10000"/>
          </a:bodyPr>
          <a:lstStyle/>
          <a:p>
            <a:pPr marL="0" indent="0">
              <a:spcBef>
                <a:spcPts val="0"/>
              </a:spcBef>
              <a:buNone/>
            </a:pPr>
            <a:r>
              <a:rPr lang="en-US" sz="2400" dirty="0" smtClean="0">
                <a:solidFill>
                  <a:srgbClr val="000000"/>
                </a:solidFill>
                <a:cs typeface="Verdana"/>
              </a:rPr>
              <a:t>Brains </a:t>
            </a:r>
            <a:r>
              <a:rPr lang="en-US" sz="2400" dirty="0">
                <a:solidFill>
                  <a:srgbClr val="000000"/>
                </a:solidFill>
                <a:cs typeface="Verdana"/>
              </a:rPr>
              <a:t>are built over time,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starting </a:t>
            </a:r>
            <a:r>
              <a:rPr lang="en-US" sz="2400" dirty="0">
                <a:solidFill>
                  <a:srgbClr val="000000"/>
                </a:solidFill>
                <a:cs typeface="Verdana"/>
              </a:rPr>
              <a:t>in the earliest years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a:t>
            </a:r>
            <a:r>
              <a:rPr lang="en-US" sz="2400" dirty="0">
                <a:solidFill>
                  <a:srgbClr val="000000"/>
                </a:solidFill>
                <a:cs typeface="Verdana"/>
              </a:rPr>
              <a:t>life. Simple skills come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first</a:t>
            </a:r>
            <a:r>
              <a:rPr lang="en-US" sz="2400" dirty="0">
                <a:solidFill>
                  <a:srgbClr val="000000"/>
                </a:solidFill>
                <a:cs typeface="Verdana"/>
              </a:rPr>
              <a:t>; more complex skills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build </a:t>
            </a:r>
            <a:r>
              <a:rPr lang="en-US" sz="2400" dirty="0">
                <a:solidFill>
                  <a:srgbClr val="000000"/>
                </a:solidFill>
                <a:cs typeface="Verdana"/>
              </a:rPr>
              <a:t>on top of them</a:t>
            </a:r>
            <a:r>
              <a:rPr lang="en-US" sz="2400" dirty="0" smtClean="0">
                <a:solidFill>
                  <a:srgbClr val="000000"/>
                </a:solidFill>
                <a:cs typeface="Verdana"/>
              </a:rPr>
              <a:t>.</a:t>
            </a:r>
          </a:p>
          <a:p>
            <a:pPr marL="0" indent="0">
              <a:spcBef>
                <a:spcPts val="0"/>
              </a:spcBef>
              <a:buNone/>
            </a:pPr>
            <a:endParaRPr lang="en-US" sz="2400" dirty="0">
              <a:solidFill>
                <a:srgbClr val="000000"/>
              </a:solidFill>
              <a:cs typeface="Verdana"/>
            </a:endParaRPr>
          </a:p>
          <a:p>
            <a:pPr marL="0" indent="0">
              <a:spcBef>
                <a:spcPts val="0"/>
              </a:spcBef>
              <a:buNone/>
            </a:pPr>
            <a:r>
              <a:rPr lang="en-US" sz="2400" dirty="0">
                <a:cs typeface="Verdana" charset="0"/>
              </a:rPr>
              <a:t>Cognitive, emotional, and </a:t>
            </a:r>
            <a:r>
              <a:rPr lang="en-US" sz="2400" dirty="0" smtClean="0">
                <a:cs typeface="Verdana" charset="0"/>
              </a:rPr>
              <a:t/>
            </a:r>
            <a:br>
              <a:rPr lang="en-US" sz="2400" dirty="0" smtClean="0">
                <a:cs typeface="Verdana" charset="0"/>
              </a:rPr>
            </a:br>
            <a:r>
              <a:rPr lang="en-US" sz="2400" dirty="0" smtClean="0">
                <a:cs typeface="Verdana" charset="0"/>
              </a:rPr>
              <a:t>social </a:t>
            </a:r>
            <a:r>
              <a:rPr lang="en-US" sz="2400" dirty="0">
                <a:cs typeface="Verdana" charset="0"/>
              </a:rPr>
              <a:t>capabilities are </a:t>
            </a:r>
          </a:p>
          <a:p>
            <a:pPr marL="0" indent="0">
              <a:spcBef>
                <a:spcPts val="0"/>
              </a:spcBef>
              <a:buNone/>
            </a:pPr>
            <a:r>
              <a:rPr lang="en-US" sz="2400" dirty="0">
                <a:cs typeface="Verdana" charset="0"/>
              </a:rPr>
              <a:t>inextricably intertwined throughout the life course</a:t>
            </a:r>
            <a:r>
              <a:rPr lang="en-US" sz="2400" dirty="0" smtClean="0">
                <a:cs typeface="Verdana" charset="0"/>
              </a:rPr>
              <a:t>.</a:t>
            </a:r>
          </a:p>
          <a:p>
            <a:pPr marL="0" indent="0">
              <a:spcBef>
                <a:spcPts val="0"/>
              </a:spcBef>
              <a:buNone/>
            </a:pPr>
            <a:endParaRPr lang="en-US" sz="2400" dirty="0">
              <a:cs typeface="Verdana" charset="0"/>
            </a:endParaRPr>
          </a:p>
          <a:p>
            <a:pPr marL="0" indent="0">
              <a:spcBef>
                <a:spcPts val="0"/>
              </a:spcBef>
              <a:buNone/>
            </a:pPr>
            <a:r>
              <a:rPr lang="en-US" sz="2400" kern="0" dirty="0">
                <a:solidFill>
                  <a:srgbClr val="000000"/>
                </a:solidFill>
                <a:ea typeface="ＭＳ Ｐゴシック" charset="0"/>
                <a:cs typeface="Verdana" charset="0"/>
              </a:rPr>
              <a:t>A strong foundation in the early years improves the odds for positive </a:t>
            </a:r>
            <a:r>
              <a:rPr lang="en-US" sz="2400" kern="0" dirty="0" smtClean="0">
                <a:solidFill>
                  <a:srgbClr val="000000"/>
                </a:solidFill>
                <a:ea typeface="ＭＳ Ｐゴシック" charset="0"/>
                <a:cs typeface="Verdana" charset="0"/>
              </a:rPr>
              <a:t>outcomes, </a:t>
            </a:r>
            <a:r>
              <a:rPr lang="en-US" sz="2400" kern="0" dirty="0">
                <a:solidFill>
                  <a:srgbClr val="000000"/>
                </a:solidFill>
                <a:ea typeface="ＭＳ Ｐゴシック" charset="0"/>
                <a:cs typeface="Verdana" charset="0"/>
              </a:rPr>
              <a:t>and a weak foundation increases the odds of later difficulties.</a:t>
            </a:r>
            <a:endParaRPr lang="en-US" sz="2400" dirty="0">
              <a:cs typeface="Verdana" charset="0"/>
            </a:endParaRP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22</a:t>
            </a:fld>
            <a:endParaRPr lang="en-US" sz="1400" b="1" dirty="0">
              <a:solidFill>
                <a:srgbClr val="F16624"/>
              </a:solidFill>
            </a:endParaRPr>
          </a:p>
        </p:txBody>
      </p:sp>
      <p:pic>
        <p:nvPicPr>
          <p:cNvPr id="7" name="Picture 4" descr="brain architectur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1778000"/>
            <a:ext cx="432276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346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 descr="Screen shot 2012-07-19 at 3.58.09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7801" y="1600202"/>
            <a:ext cx="6124058" cy="45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32-Point Star 50"/>
          <p:cNvSpPr/>
          <p:nvPr/>
        </p:nvSpPr>
        <p:spPr bwMode="auto">
          <a:xfrm rot="1529048">
            <a:off x="2077390" y="4277181"/>
            <a:ext cx="2542136" cy="287729"/>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2" name="32-Point Star 51"/>
          <p:cNvSpPr/>
          <p:nvPr/>
        </p:nvSpPr>
        <p:spPr bwMode="auto">
          <a:xfrm rot="7081158">
            <a:off x="4153167" y="4103281"/>
            <a:ext cx="1422784" cy="94314"/>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3" name="32-Point Star 52"/>
          <p:cNvSpPr/>
          <p:nvPr/>
        </p:nvSpPr>
        <p:spPr bwMode="auto">
          <a:xfrm rot="21445471">
            <a:off x="2662896" y="3279065"/>
            <a:ext cx="2542136" cy="169037"/>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4" name="32-Point Star 53"/>
          <p:cNvSpPr/>
          <p:nvPr/>
        </p:nvSpPr>
        <p:spPr bwMode="auto">
          <a:xfrm rot="2963625">
            <a:off x="3135801" y="4238368"/>
            <a:ext cx="1562821" cy="147058"/>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5" name="32-Point Star 54"/>
          <p:cNvSpPr/>
          <p:nvPr/>
        </p:nvSpPr>
        <p:spPr bwMode="auto">
          <a:xfrm rot="20956109">
            <a:off x="3248489" y="3663101"/>
            <a:ext cx="1355578" cy="174618"/>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6" name="32-Point Star 55"/>
          <p:cNvSpPr/>
          <p:nvPr/>
        </p:nvSpPr>
        <p:spPr bwMode="auto">
          <a:xfrm rot="12378438">
            <a:off x="3371084" y="3142071"/>
            <a:ext cx="1894377" cy="181341"/>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7" name="32-Point Star 56"/>
          <p:cNvSpPr/>
          <p:nvPr/>
        </p:nvSpPr>
        <p:spPr bwMode="auto">
          <a:xfrm rot="6755449">
            <a:off x="1938785" y="3724757"/>
            <a:ext cx="1894377" cy="181341"/>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8" name="32-Point Star 57"/>
          <p:cNvSpPr/>
          <p:nvPr/>
        </p:nvSpPr>
        <p:spPr bwMode="auto">
          <a:xfrm rot="9256240" flipV="1">
            <a:off x="2440266" y="3059372"/>
            <a:ext cx="795644" cy="127022"/>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9" name="32-Point Star 58"/>
          <p:cNvSpPr/>
          <p:nvPr/>
        </p:nvSpPr>
        <p:spPr bwMode="auto">
          <a:xfrm rot="4034926" flipV="1">
            <a:off x="2056758" y="4117058"/>
            <a:ext cx="795644" cy="127022"/>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60" name="Rectangle 59"/>
          <p:cNvSpPr/>
          <p:nvPr/>
        </p:nvSpPr>
        <p:spPr bwMode="auto">
          <a:xfrm>
            <a:off x="7543800" y="1600200"/>
            <a:ext cx="1005840" cy="4581144"/>
          </a:xfrm>
          <a:prstGeom prst="rect">
            <a:avLst/>
          </a:prstGeom>
          <a:gradFill flip="none" rotWithShape="1">
            <a:gsLst>
              <a:gs pos="0">
                <a:srgbClr val="161D1A"/>
              </a:gs>
              <a:gs pos="100000">
                <a:srgbClr val="202A2D"/>
              </a:gs>
            </a:gsLst>
            <a:lin ang="486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97" charset="0"/>
              <a:ea typeface="MS PGothic" charset="0"/>
              <a:cs typeface="MS PGothic" charset="0"/>
            </a:endParaRPr>
          </a:p>
        </p:txBody>
      </p:sp>
      <p:sp>
        <p:nvSpPr>
          <p:cNvPr id="61" name="Rectangle 60"/>
          <p:cNvSpPr/>
          <p:nvPr/>
        </p:nvSpPr>
        <p:spPr bwMode="auto">
          <a:xfrm>
            <a:off x="441960" y="1600200"/>
            <a:ext cx="1005840" cy="4581144"/>
          </a:xfrm>
          <a:prstGeom prst="rect">
            <a:avLst/>
          </a:prstGeom>
          <a:gradFill flip="none" rotWithShape="1">
            <a:gsLst>
              <a:gs pos="0">
                <a:srgbClr val="203230"/>
              </a:gs>
              <a:gs pos="80000">
                <a:srgbClr val="30575A"/>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97" charset="0"/>
              <a:ea typeface="MS PGothic" charset="0"/>
              <a:cs typeface="MS PGothic" charset="0"/>
            </a:endParaRPr>
          </a:p>
        </p:txBody>
      </p:sp>
      <p:cxnSp>
        <p:nvCxnSpPr>
          <p:cNvPr id="62" name="Straight Connector 61"/>
          <p:cNvCxnSpPr>
            <a:cxnSpLocks noChangeShapeType="1"/>
          </p:cNvCxnSpPr>
          <p:nvPr/>
        </p:nvCxnSpPr>
        <p:spPr bwMode="auto">
          <a:xfrm>
            <a:off x="4449237" y="3325444"/>
            <a:ext cx="57407" cy="43264"/>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a:off x="4141327" y="3341347"/>
            <a:ext cx="146660" cy="22237"/>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 name="TextBox 63"/>
          <p:cNvSpPr txBox="1"/>
          <p:nvPr/>
        </p:nvSpPr>
        <p:spPr>
          <a:xfrm>
            <a:off x="1981201" y="3657601"/>
            <a:ext cx="1158170"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Use of Rules</a:t>
            </a:r>
          </a:p>
        </p:txBody>
      </p:sp>
      <p:sp>
        <p:nvSpPr>
          <p:cNvPr id="65" name="TextBox 64"/>
          <p:cNvSpPr txBox="1"/>
          <p:nvPr/>
        </p:nvSpPr>
        <p:spPr>
          <a:xfrm>
            <a:off x="2235257" y="4239663"/>
            <a:ext cx="1695583"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Risk/Reward Decisions</a:t>
            </a:r>
          </a:p>
        </p:txBody>
      </p:sp>
      <p:sp>
        <p:nvSpPr>
          <p:cNvPr id="66" name="TextBox 65"/>
          <p:cNvSpPr txBox="1"/>
          <p:nvPr/>
        </p:nvSpPr>
        <p:spPr>
          <a:xfrm>
            <a:off x="2074710" y="3096663"/>
            <a:ext cx="155966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Behavioral Control</a:t>
            </a:r>
          </a:p>
        </p:txBody>
      </p:sp>
      <p:sp>
        <p:nvSpPr>
          <p:cNvPr id="67" name="TextBox 66"/>
          <p:cNvSpPr txBox="1"/>
          <p:nvPr/>
        </p:nvSpPr>
        <p:spPr>
          <a:xfrm>
            <a:off x="2895600" y="3581402"/>
            <a:ext cx="123505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Working Memory</a:t>
            </a:r>
          </a:p>
        </p:txBody>
      </p:sp>
      <p:sp>
        <p:nvSpPr>
          <p:cNvPr id="69" name="TextBox 68"/>
          <p:cNvSpPr txBox="1"/>
          <p:nvPr/>
        </p:nvSpPr>
        <p:spPr>
          <a:xfrm>
            <a:off x="3886200" y="4572000"/>
            <a:ext cx="1727604" cy="338554"/>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Emotions</a:t>
            </a:r>
          </a:p>
        </p:txBody>
      </p:sp>
      <p:sp>
        <p:nvSpPr>
          <p:cNvPr id="70" name="TextBox 69"/>
          <p:cNvSpPr txBox="1"/>
          <p:nvPr/>
        </p:nvSpPr>
        <p:spPr>
          <a:xfrm>
            <a:off x="2971801" y="2667002"/>
            <a:ext cx="162336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Error </a:t>
            </a:r>
          </a:p>
          <a:p>
            <a:pPr eaLnBrk="1" hangingPunct="1">
              <a:defRPr/>
            </a:pPr>
            <a:r>
              <a:rPr lang="en-US" kern="0" dirty="0">
                <a:solidFill>
                  <a:srgbClr val="000000"/>
                </a:solidFill>
                <a:effectLst>
                  <a:outerShdw blurRad="38100" dist="38100" dir="2700000" algn="tl">
                    <a:srgbClr val="DDDDDD"/>
                  </a:outerShdw>
                </a:effectLst>
                <a:latin typeface="Calibri"/>
              </a:rPr>
              <a:t>Processing</a:t>
            </a:r>
          </a:p>
        </p:txBody>
      </p:sp>
      <p:sp>
        <p:nvSpPr>
          <p:cNvPr id="71" name="TextBox 70"/>
          <p:cNvSpPr txBox="1"/>
          <p:nvPr/>
        </p:nvSpPr>
        <p:spPr>
          <a:xfrm>
            <a:off x="4114800" y="3352801"/>
            <a:ext cx="1719882"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Reaction and Responses</a:t>
            </a:r>
          </a:p>
        </p:txBody>
      </p:sp>
      <p:sp>
        <p:nvSpPr>
          <p:cNvPr id="25" name="Title 1"/>
          <p:cNvSpPr>
            <a:spLocks noGrp="1"/>
          </p:cNvSpPr>
          <p:nvPr>
            <p:ph type="title"/>
          </p:nvPr>
        </p:nvSpPr>
        <p:spPr>
          <a:xfrm>
            <a:off x="457200" y="274638"/>
            <a:ext cx="8229600" cy="1143000"/>
          </a:xfrm>
        </p:spPr>
        <p:txBody>
          <a:bodyPr>
            <a:normAutofit fontScale="90000"/>
          </a:bodyPr>
          <a:lstStyle/>
          <a:p>
            <a:r>
              <a:rPr lang="en-US" dirty="0" smtClean="0"/>
              <a:t>Executive Function and Self-Regulation Require Multiple Brain Regions To Be Connected</a:t>
            </a:r>
            <a:endParaRPr lang="en-US" dirty="0"/>
          </a:p>
        </p:txBody>
      </p:sp>
      <p:sp>
        <p:nvSpPr>
          <p:cNvPr id="26" name="TextBox 25"/>
          <p:cNvSpPr txBox="1"/>
          <p:nvPr/>
        </p:nvSpPr>
        <p:spPr>
          <a:xfrm>
            <a:off x="1676401" y="5257802"/>
            <a:ext cx="2110117" cy="800219"/>
          </a:xfrm>
          <a:prstGeom prst="rect">
            <a:avLst/>
          </a:prstGeom>
          <a:noFill/>
        </p:spPr>
        <p:txBody>
          <a:bodyPr wrap="square">
            <a:spAutoFit/>
          </a:bodyPr>
          <a:lstStyle/>
          <a:p>
            <a:pPr>
              <a:defRPr/>
            </a:pPr>
            <a:r>
              <a:rPr lang="en-US" b="1" kern="0" dirty="0" smtClean="0">
                <a:solidFill>
                  <a:srgbClr val="FFFF9F"/>
                </a:solidFill>
                <a:effectLst>
                  <a:outerShdw blurRad="50800" dist="38100" dir="2700000" algn="tl" rotWithShape="0">
                    <a:prstClr val="black">
                      <a:alpha val="63000"/>
                    </a:prstClr>
                  </a:outerShdw>
                </a:effectLst>
              </a:rPr>
              <a:t>Amygdala: </a:t>
            </a:r>
            <a:br>
              <a:rPr lang="en-US" b="1" kern="0" dirty="0" smtClean="0">
                <a:solidFill>
                  <a:srgbClr val="FFFF9F"/>
                </a:solidFill>
                <a:effectLst>
                  <a:outerShdw blurRad="50800" dist="38100" dir="2700000" algn="tl" rotWithShape="0">
                    <a:prstClr val="black">
                      <a:alpha val="63000"/>
                    </a:prstClr>
                  </a:outerShdw>
                </a:effectLst>
              </a:rPr>
            </a:br>
            <a:r>
              <a:rPr lang="en-US" sz="1400" b="1" kern="0" dirty="0" smtClean="0">
                <a:solidFill>
                  <a:srgbClr val="FFFF9F"/>
                </a:solidFill>
                <a:effectLst>
                  <a:outerShdw blurRad="50800" dist="38100" dir="2700000" algn="tl" rotWithShape="0">
                    <a:prstClr val="black">
                      <a:alpha val="63000"/>
                    </a:prstClr>
                  </a:outerShdw>
                </a:effectLst>
              </a:rPr>
              <a:t>Triggers emotional responses</a:t>
            </a:r>
            <a:endParaRPr lang="en-US" sz="1400" b="1" kern="0" dirty="0">
              <a:solidFill>
                <a:srgbClr val="FFFF9F"/>
              </a:solidFill>
              <a:effectLst>
                <a:outerShdw blurRad="50800" dist="38100" dir="2700000" algn="tl" rotWithShape="0">
                  <a:prstClr val="black">
                    <a:alpha val="63000"/>
                  </a:prstClr>
                </a:outerShdw>
              </a:effectLst>
            </a:endParaRPr>
          </a:p>
        </p:txBody>
      </p:sp>
      <p:sp>
        <p:nvSpPr>
          <p:cNvPr id="27" name="Oval 26"/>
          <p:cNvSpPr/>
          <p:nvPr/>
        </p:nvSpPr>
        <p:spPr bwMode="auto">
          <a:xfrm>
            <a:off x="3429000" y="4322177"/>
            <a:ext cx="1905000" cy="838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28" name="TextBox 27"/>
          <p:cNvSpPr txBox="1"/>
          <p:nvPr/>
        </p:nvSpPr>
        <p:spPr>
          <a:xfrm>
            <a:off x="5715000" y="2209802"/>
            <a:ext cx="2459052" cy="800219"/>
          </a:xfrm>
          <a:prstGeom prst="rect">
            <a:avLst/>
          </a:prstGeom>
          <a:noFill/>
        </p:spPr>
        <p:txBody>
          <a:bodyPr wrap="square">
            <a:spAutoFit/>
          </a:bodyPr>
          <a:lstStyle/>
          <a:p>
            <a:pPr>
              <a:defRPr/>
            </a:pPr>
            <a:r>
              <a:rPr lang="en-US" b="1" kern="0" dirty="0" smtClean="0">
                <a:solidFill>
                  <a:srgbClr val="FFFF9F"/>
                </a:solidFill>
                <a:effectLst>
                  <a:outerShdw blurRad="50800" dist="38100" dir="2700000" algn="tl" rotWithShape="0">
                    <a:prstClr val="black">
                      <a:alpha val="63000"/>
                    </a:prstClr>
                  </a:outerShdw>
                </a:effectLst>
              </a:rPr>
              <a:t>Hippocampus:</a:t>
            </a:r>
            <a:endParaRPr lang="en-US" b="1" kern="0" dirty="0">
              <a:solidFill>
                <a:srgbClr val="FFFF9F"/>
              </a:solidFill>
              <a:effectLst>
                <a:outerShdw blurRad="50800" dist="38100" dir="2700000" algn="tl" rotWithShape="0">
                  <a:prstClr val="black">
                    <a:alpha val="63000"/>
                  </a:prstClr>
                </a:outerShdw>
              </a:effectLst>
            </a:endParaRPr>
          </a:p>
          <a:p>
            <a:pPr>
              <a:defRPr/>
            </a:pPr>
            <a:r>
              <a:rPr lang="en-US" sz="1400" b="1" kern="0" dirty="0" smtClean="0">
                <a:solidFill>
                  <a:srgbClr val="FFFF9F"/>
                </a:solidFill>
                <a:effectLst>
                  <a:outerShdw blurRad="50800" dist="38100" dir="2700000" algn="tl" rotWithShape="0">
                    <a:prstClr val="black">
                      <a:alpha val="63000"/>
                    </a:prstClr>
                  </a:outerShdw>
                </a:effectLst>
              </a:rPr>
              <a:t>Short-term memory helps us make sense of emotions</a:t>
            </a:r>
          </a:p>
        </p:txBody>
      </p:sp>
      <p:sp>
        <p:nvSpPr>
          <p:cNvPr id="29" name="Oval 28"/>
          <p:cNvSpPr/>
          <p:nvPr/>
        </p:nvSpPr>
        <p:spPr bwMode="auto">
          <a:xfrm>
            <a:off x="3621733" y="3205729"/>
            <a:ext cx="2209800" cy="838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30" name="TextBox 29"/>
          <p:cNvSpPr txBox="1"/>
          <p:nvPr/>
        </p:nvSpPr>
        <p:spPr>
          <a:xfrm>
            <a:off x="609600" y="1981200"/>
            <a:ext cx="1905000" cy="800219"/>
          </a:xfrm>
          <a:prstGeom prst="rect">
            <a:avLst/>
          </a:prstGeom>
          <a:noFill/>
        </p:spPr>
        <p:txBody>
          <a:bodyPr wrap="square">
            <a:spAutoFit/>
          </a:bodyPr>
          <a:lstStyle/>
          <a:p>
            <a:pPr>
              <a:defRPr/>
            </a:pPr>
            <a:r>
              <a:rPr lang="en-US" b="1" kern="0" dirty="0">
                <a:solidFill>
                  <a:srgbClr val="FFFF9F"/>
                </a:solidFill>
                <a:effectLst>
                  <a:outerShdw blurRad="50800" dist="38100" dir="2700000" algn="tl" rotWithShape="0">
                    <a:prstClr val="black">
                      <a:alpha val="63000"/>
                    </a:prstClr>
                  </a:outerShdw>
                </a:effectLst>
              </a:rPr>
              <a:t>Prefrontal </a:t>
            </a:r>
            <a:r>
              <a:rPr lang="en-US" b="1" kern="0" dirty="0" smtClean="0">
                <a:solidFill>
                  <a:srgbClr val="FFFF9F"/>
                </a:solidFill>
                <a:effectLst>
                  <a:outerShdw blurRad="50800" dist="38100" dir="2700000" algn="tl" rotWithShape="0">
                    <a:prstClr val="black">
                      <a:alpha val="63000"/>
                    </a:prstClr>
                  </a:outerShdw>
                </a:effectLst>
              </a:rPr>
              <a:t>Cortex:</a:t>
            </a:r>
            <a:br>
              <a:rPr lang="en-US" b="1" kern="0" dirty="0" smtClean="0">
                <a:solidFill>
                  <a:srgbClr val="FFFF9F"/>
                </a:solidFill>
                <a:effectLst>
                  <a:outerShdw blurRad="50800" dist="38100" dir="2700000" algn="tl" rotWithShape="0">
                    <a:prstClr val="black">
                      <a:alpha val="63000"/>
                    </a:prstClr>
                  </a:outerShdw>
                </a:effectLst>
              </a:rPr>
            </a:br>
            <a:r>
              <a:rPr lang="en-US" sz="1400" b="1" kern="0" dirty="0" smtClean="0">
                <a:solidFill>
                  <a:srgbClr val="FFFF9F"/>
                </a:solidFill>
                <a:effectLst>
                  <a:outerShdw blurRad="50800" dist="38100" dir="2700000" algn="tl" rotWithShape="0">
                    <a:prstClr val="black">
                      <a:alpha val="63000"/>
                    </a:prstClr>
                  </a:outerShdw>
                </a:effectLst>
              </a:rPr>
              <a:t>Regulates thoughts, emotions, actions </a:t>
            </a:r>
            <a:endParaRPr lang="en-US" sz="1400" b="1" kern="0" dirty="0">
              <a:solidFill>
                <a:srgbClr val="FFFF9F"/>
              </a:solidFill>
              <a:effectLst>
                <a:outerShdw blurRad="50800" dist="38100" dir="2700000" algn="tl" rotWithShape="0">
                  <a:prstClr val="black">
                    <a:alpha val="63000"/>
                  </a:prstClr>
                </a:outerShdw>
              </a:effectLst>
            </a:endParaRPr>
          </a:p>
        </p:txBody>
      </p:sp>
      <p:sp>
        <p:nvSpPr>
          <p:cNvPr id="31" name="Oval 30"/>
          <p:cNvSpPr/>
          <p:nvPr/>
        </p:nvSpPr>
        <p:spPr bwMode="auto">
          <a:xfrm>
            <a:off x="2074709" y="2569310"/>
            <a:ext cx="1752600" cy="2362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32"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23</a:t>
            </a:fld>
            <a:endParaRPr lang="en-US" sz="1400" b="1" dirty="0">
              <a:solidFill>
                <a:srgbClr val="F16624"/>
              </a:solidFill>
            </a:endParaRPr>
          </a:p>
        </p:txBody>
      </p:sp>
    </p:spTree>
    <p:extLst>
      <p:ext uri="{BB962C8B-B14F-4D97-AF65-F5344CB8AC3E}">
        <p14:creationId xmlns:p14="http://schemas.microsoft.com/office/powerpoint/2010/main" val="3691225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Buffer the Effects of Stress</a:t>
            </a:r>
            <a:endParaRPr lang="en-US" dirty="0"/>
          </a:p>
        </p:txBody>
      </p:sp>
      <p:sp>
        <p:nvSpPr>
          <p:cNvPr id="3" name="Content Placeholder 2"/>
          <p:cNvSpPr>
            <a:spLocks noGrp="1"/>
          </p:cNvSpPr>
          <p:nvPr>
            <p:ph idx="1"/>
          </p:nvPr>
        </p:nvSpPr>
        <p:spPr/>
        <p:txBody>
          <a:bodyPr>
            <a:normAutofit fontScale="92500" lnSpcReduction="20000"/>
          </a:bodyPr>
          <a:lstStyle/>
          <a:p>
            <a:pPr marL="0" indent="0">
              <a:spcBef>
                <a:spcPts val="0"/>
              </a:spcBef>
              <a:buNone/>
            </a:pPr>
            <a:r>
              <a:rPr lang="en-US" sz="2400" dirty="0" smtClean="0">
                <a:solidFill>
                  <a:srgbClr val="000000"/>
                </a:solidFill>
                <a:cs typeface="Verdana"/>
              </a:rPr>
              <a:t>Learning how to cope with </a:t>
            </a:r>
            <a:br>
              <a:rPr lang="en-US" sz="2400" dirty="0" smtClean="0">
                <a:solidFill>
                  <a:srgbClr val="000000"/>
                </a:solidFill>
                <a:cs typeface="Verdana"/>
              </a:rPr>
            </a:br>
            <a:r>
              <a:rPr lang="en-US" sz="2400" dirty="0" smtClean="0">
                <a:solidFill>
                  <a:srgbClr val="000000"/>
                </a:solidFill>
                <a:cs typeface="Verdana"/>
              </a:rPr>
              <a:t>moderate, short-lived stress </a:t>
            </a:r>
            <a:br>
              <a:rPr lang="en-US" sz="2400" dirty="0" smtClean="0">
                <a:solidFill>
                  <a:srgbClr val="000000"/>
                </a:solidFill>
                <a:cs typeface="Verdana"/>
              </a:rPr>
            </a:br>
            <a:r>
              <a:rPr lang="en-US" sz="2400" dirty="0" smtClean="0">
                <a:solidFill>
                  <a:srgbClr val="000000"/>
                </a:solidFill>
                <a:cs typeface="Verdana"/>
              </a:rPr>
              <a:t>can build a healthy stress </a:t>
            </a:r>
            <a:br>
              <a:rPr lang="en-US" sz="2400" dirty="0" smtClean="0">
                <a:solidFill>
                  <a:srgbClr val="000000"/>
                </a:solidFill>
                <a:cs typeface="Verdana"/>
              </a:rPr>
            </a:br>
            <a:r>
              <a:rPr lang="en-US" sz="2400" dirty="0" smtClean="0">
                <a:solidFill>
                  <a:srgbClr val="000000"/>
                </a:solidFill>
                <a:cs typeface="Verdana"/>
              </a:rPr>
              <a:t>response system.</a:t>
            </a:r>
          </a:p>
          <a:p>
            <a:pPr marL="0" indent="0">
              <a:spcBef>
                <a:spcPts val="0"/>
              </a:spcBef>
              <a:buNone/>
            </a:pPr>
            <a:endParaRPr lang="en-US" sz="2400" dirty="0">
              <a:solidFill>
                <a:srgbClr val="000000"/>
              </a:solidFill>
              <a:cs typeface="Verdana"/>
            </a:endParaRPr>
          </a:p>
          <a:p>
            <a:pPr marL="0" indent="0">
              <a:spcBef>
                <a:spcPts val="0"/>
              </a:spcBef>
              <a:buNone/>
            </a:pPr>
            <a:r>
              <a:rPr lang="en-US" sz="2400" dirty="0" smtClean="0">
                <a:solidFill>
                  <a:srgbClr val="000000"/>
                </a:solidFill>
                <a:cs typeface="Verdana"/>
              </a:rPr>
              <a:t>Toxic stress</a:t>
            </a:r>
            <a:r>
              <a:rPr lang="en-US" sz="2400" dirty="0">
                <a:solidFill>
                  <a:srgbClr val="000000"/>
                </a:solidFill>
                <a:cs typeface="Verdana"/>
              </a:rPr>
              <a:t>—</a:t>
            </a:r>
            <a:r>
              <a:rPr lang="en-US" sz="2400" dirty="0" smtClean="0">
                <a:solidFill>
                  <a:srgbClr val="000000"/>
                </a:solidFill>
                <a:cs typeface="Verdana"/>
              </a:rPr>
              <a:t>when the body’s </a:t>
            </a:r>
            <a:br>
              <a:rPr lang="en-US" sz="2400" dirty="0" smtClean="0">
                <a:solidFill>
                  <a:srgbClr val="000000"/>
                </a:solidFill>
                <a:cs typeface="Verdana"/>
              </a:rPr>
            </a:br>
            <a:r>
              <a:rPr lang="en-US" sz="2400" dirty="0" smtClean="0">
                <a:solidFill>
                  <a:srgbClr val="000000"/>
                </a:solidFill>
                <a:cs typeface="Verdana"/>
              </a:rPr>
              <a:t>stress response system is </a:t>
            </a:r>
            <a:br>
              <a:rPr lang="en-US" sz="2400" dirty="0" smtClean="0">
                <a:solidFill>
                  <a:srgbClr val="000000"/>
                </a:solidFill>
                <a:cs typeface="Verdana"/>
              </a:rPr>
            </a:br>
            <a:r>
              <a:rPr lang="en-US" sz="2400" dirty="0" smtClean="0">
                <a:solidFill>
                  <a:srgbClr val="000000"/>
                </a:solidFill>
                <a:cs typeface="Verdana"/>
              </a:rPr>
              <a:t>activated excessively—can </a:t>
            </a:r>
            <a:br>
              <a:rPr lang="en-US" sz="2400" dirty="0" smtClean="0">
                <a:solidFill>
                  <a:srgbClr val="000000"/>
                </a:solidFill>
                <a:cs typeface="Verdana"/>
              </a:rPr>
            </a:br>
            <a:r>
              <a:rPr lang="en-US" sz="2400" dirty="0" smtClean="0">
                <a:solidFill>
                  <a:srgbClr val="000000"/>
                </a:solidFill>
                <a:cs typeface="Verdana"/>
              </a:rPr>
              <a:t>weaken developing brain </a:t>
            </a:r>
            <a:br>
              <a:rPr lang="en-US" sz="2400" dirty="0" smtClean="0">
                <a:solidFill>
                  <a:srgbClr val="000000"/>
                </a:solidFill>
                <a:cs typeface="Verdana"/>
              </a:rPr>
            </a:br>
            <a:r>
              <a:rPr lang="en-US" sz="2400" dirty="0" smtClean="0">
                <a:solidFill>
                  <a:srgbClr val="000000"/>
                </a:solidFill>
                <a:cs typeface="Verdana"/>
              </a:rPr>
              <a:t>architecture.</a:t>
            </a:r>
          </a:p>
          <a:p>
            <a:pPr marL="0" indent="0">
              <a:spcBef>
                <a:spcPts val="0"/>
              </a:spcBef>
              <a:buNone/>
            </a:pPr>
            <a:endParaRPr lang="en-US" sz="2400" dirty="0">
              <a:solidFill>
                <a:srgbClr val="000000"/>
              </a:solidFill>
              <a:cs typeface="Verdana"/>
            </a:endParaRPr>
          </a:p>
          <a:p>
            <a:pPr marL="0" indent="0">
              <a:spcBef>
                <a:spcPts val="0"/>
              </a:spcBef>
              <a:buNone/>
            </a:pPr>
            <a:r>
              <a:rPr lang="en-US" sz="2400" dirty="0" smtClean="0">
                <a:solidFill>
                  <a:srgbClr val="000000"/>
                </a:solidFill>
                <a:cs typeface="Verdana"/>
              </a:rPr>
              <a:t>Without caring adults to buffer children, toxic stress associated with extreme poverty, neglect, abuse or severe maternal depression can have long-term consequences for learning, behavior, and both physical and mental health.</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24</a:t>
            </a:fld>
            <a:endParaRPr lang="en-US" sz="1400" b="1" dirty="0">
              <a:solidFill>
                <a:srgbClr val="F16624"/>
              </a:solidFill>
            </a:endParaRPr>
          </a:p>
        </p:txBody>
      </p:sp>
      <p:pic>
        <p:nvPicPr>
          <p:cNvPr id="6" name="Picture 5" descr="Screen shot 2011-10-19 at 1.53.48 PM.png"/>
          <p:cNvPicPr>
            <a:picLocks noChangeAspect="1"/>
          </p:cNvPicPr>
          <p:nvPr/>
        </p:nvPicPr>
        <p:blipFill>
          <a:blip r:embed="rId5">
            <a:extLst>
              <a:ext uri="{28A0092B-C50C-407E-A947-70E740481C1C}">
                <a14:useLocalDpi xmlns:a14="http://schemas.microsoft.com/office/drawing/2010/main" val="0"/>
              </a:ext>
            </a:extLst>
          </a:blip>
          <a:srcRect l="15031" r="16251" b="2017"/>
          <a:stretch>
            <a:fillRect/>
          </a:stretch>
        </p:blipFill>
        <p:spPr bwMode="auto">
          <a:xfrm>
            <a:off x="4730431" y="1604965"/>
            <a:ext cx="3466819"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3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smtClean="0"/>
              <a:t>The Development of Executive Function Skills Begins in Early Childhood and Extends into the Early Adult Years</a:t>
            </a:r>
            <a:endParaRPr lang="en-US" sz="30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25</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Weintraub et al. (2011)</a:t>
            </a:r>
            <a:endParaRPr lang="en-US" sz="1150" dirty="0">
              <a:solidFill>
                <a:prstClr val="black"/>
              </a:solidFill>
            </a:endParaRPr>
          </a:p>
        </p:txBody>
      </p:sp>
      <p:grpSp>
        <p:nvGrpSpPr>
          <p:cNvPr id="7" name="Group 6"/>
          <p:cNvGrpSpPr/>
          <p:nvPr/>
        </p:nvGrpSpPr>
        <p:grpSpPr>
          <a:xfrm>
            <a:off x="636866" y="1541463"/>
            <a:ext cx="7973734" cy="4708524"/>
            <a:chOff x="636866" y="1541463"/>
            <a:chExt cx="7973734" cy="4708524"/>
          </a:xfrm>
        </p:grpSpPr>
        <p:sp>
          <p:nvSpPr>
            <p:cNvPr id="8" name="Rectangle 2"/>
            <p:cNvSpPr>
              <a:spLocks noChangeArrowheads="1"/>
            </p:cNvSpPr>
            <p:nvPr/>
          </p:nvSpPr>
          <p:spPr bwMode="auto">
            <a:xfrm>
              <a:off x="1143000" y="4356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9" name="Rectangle 3"/>
            <p:cNvSpPr>
              <a:spLocks noChangeArrowheads="1"/>
            </p:cNvSpPr>
            <p:nvPr/>
          </p:nvSpPr>
          <p:spPr bwMode="auto">
            <a:xfrm>
              <a:off x="1143000" y="3975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0" name="Rectangle 4"/>
            <p:cNvSpPr>
              <a:spLocks noChangeArrowheads="1"/>
            </p:cNvSpPr>
            <p:nvPr/>
          </p:nvSpPr>
          <p:spPr bwMode="auto">
            <a:xfrm>
              <a:off x="1143000" y="3594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1" name="Rectangle 5"/>
            <p:cNvSpPr>
              <a:spLocks noChangeArrowheads="1"/>
            </p:cNvSpPr>
            <p:nvPr/>
          </p:nvSpPr>
          <p:spPr bwMode="auto">
            <a:xfrm>
              <a:off x="1143000" y="3213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2" name="Rectangle 6"/>
            <p:cNvSpPr>
              <a:spLocks noChangeArrowheads="1"/>
            </p:cNvSpPr>
            <p:nvPr/>
          </p:nvSpPr>
          <p:spPr bwMode="auto">
            <a:xfrm>
              <a:off x="1143000" y="2832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3" name="Rectangle 7"/>
            <p:cNvSpPr>
              <a:spLocks noChangeArrowheads="1"/>
            </p:cNvSpPr>
            <p:nvPr/>
          </p:nvSpPr>
          <p:spPr bwMode="auto">
            <a:xfrm>
              <a:off x="1143000" y="2070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4" name="Rectangle 8"/>
            <p:cNvSpPr>
              <a:spLocks noChangeArrowheads="1"/>
            </p:cNvSpPr>
            <p:nvPr/>
          </p:nvSpPr>
          <p:spPr bwMode="auto">
            <a:xfrm>
              <a:off x="1143000" y="2451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5" name="Rectangle 9"/>
            <p:cNvSpPr>
              <a:spLocks noChangeArrowheads="1"/>
            </p:cNvSpPr>
            <p:nvPr/>
          </p:nvSpPr>
          <p:spPr bwMode="auto">
            <a:xfrm>
              <a:off x="1143000" y="1689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6" name="Rectangle 10"/>
            <p:cNvSpPr>
              <a:spLocks noChangeArrowheads="1"/>
            </p:cNvSpPr>
            <p:nvPr/>
          </p:nvSpPr>
          <p:spPr bwMode="auto">
            <a:xfrm>
              <a:off x="1143000" y="4737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7" name="Rectangle 11"/>
            <p:cNvSpPr>
              <a:spLocks noChangeArrowheads="1"/>
            </p:cNvSpPr>
            <p:nvPr/>
          </p:nvSpPr>
          <p:spPr bwMode="auto">
            <a:xfrm>
              <a:off x="1143000" y="5118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8" name="Line 14"/>
            <p:cNvSpPr>
              <a:spLocks noChangeShapeType="1"/>
            </p:cNvSpPr>
            <p:nvPr/>
          </p:nvSpPr>
          <p:spPr bwMode="auto">
            <a:xfrm>
              <a:off x="1143000" y="5499100"/>
              <a:ext cx="7467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kern="0" smtClean="0">
                <a:solidFill>
                  <a:srgbClr val="000000"/>
                </a:solidFill>
                <a:ea typeface="MS PGothic" charset="0"/>
                <a:cs typeface="MS PGothic" charset="0"/>
              </a:endParaRPr>
            </a:p>
          </p:txBody>
        </p:sp>
        <p:sp>
          <p:nvSpPr>
            <p:cNvPr id="19" name="Text Box 15"/>
            <p:cNvSpPr txBox="1">
              <a:spLocks noChangeArrowheads="1"/>
            </p:cNvSpPr>
            <p:nvPr/>
          </p:nvSpPr>
          <p:spPr bwMode="auto">
            <a:xfrm>
              <a:off x="1016000" y="5575300"/>
              <a:ext cx="66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Birth</a:t>
              </a:r>
              <a:endParaRPr lang="en-US" sz="1200" smtClean="0">
                <a:solidFill>
                  <a:srgbClr val="000000"/>
                </a:solidFill>
                <a:latin typeface="Verdana" charset="0"/>
              </a:endParaRPr>
            </a:p>
          </p:txBody>
        </p:sp>
        <p:sp>
          <p:nvSpPr>
            <p:cNvPr id="20" name="Text Box 26"/>
            <p:cNvSpPr txBox="1">
              <a:spLocks noChangeArrowheads="1"/>
            </p:cNvSpPr>
            <p:nvPr/>
          </p:nvSpPr>
          <p:spPr bwMode="auto">
            <a:xfrm>
              <a:off x="3276600" y="5880100"/>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pPr>
              <a:r>
                <a:rPr lang="en-US" sz="1800" b="1" dirty="0" smtClean="0">
                  <a:solidFill>
                    <a:srgbClr val="000000"/>
                  </a:solidFill>
                  <a:latin typeface="Verdana" charset="0"/>
                </a:rPr>
                <a:t>Age (Years)</a:t>
              </a:r>
            </a:p>
          </p:txBody>
        </p:sp>
        <p:sp>
          <p:nvSpPr>
            <p:cNvPr id="21" name="Text Box 18"/>
            <p:cNvSpPr txBox="1">
              <a:spLocks noChangeArrowheads="1"/>
            </p:cNvSpPr>
            <p:nvPr/>
          </p:nvSpPr>
          <p:spPr bwMode="auto">
            <a:xfrm>
              <a:off x="64008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50</a:t>
              </a:r>
              <a:endParaRPr lang="en-US" sz="1200" smtClean="0">
                <a:solidFill>
                  <a:srgbClr val="000000"/>
                </a:solidFill>
                <a:latin typeface="Verdana" charset="0"/>
              </a:endParaRPr>
            </a:p>
          </p:txBody>
        </p:sp>
        <p:sp>
          <p:nvSpPr>
            <p:cNvPr id="22" name="Text Box 18"/>
            <p:cNvSpPr txBox="1">
              <a:spLocks noChangeArrowheads="1"/>
            </p:cNvSpPr>
            <p:nvPr/>
          </p:nvSpPr>
          <p:spPr bwMode="auto">
            <a:xfrm>
              <a:off x="7146925"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70</a:t>
              </a:r>
              <a:endParaRPr lang="en-US" sz="1200" smtClean="0">
                <a:solidFill>
                  <a:srgbClr val="000000"/>
                </a:solidFill>
                <a:latin typeface="Verdana" charset="0"/>
              </a:endParaRPr>
            </a:p>
          </p:txBody>
        </p:sp>
        <p:sp>
          <p:nvSpPr>
            <p:cNvPr id="23" name="Text Box 18"/>
            <p:cNvSpPr txBox="1">
              <a:spLocks noChangeArrowheads="1"/>
            </p:cNvSpPr>
            <p:nvPr/>
          </p:nvSpPr>
          <p:spPr bwMode="auto">
            <a:xfrm>
              <a:off x="78486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80</a:t>
              </a:r>
              <a:endParaRPr lang="en-US" sz="1200" smtClean="0">
                <a:solidFill>
                  <a:srgbClr val="000000"/>
                </a:solidFill>
                <a:latin typeface="Verdana" charset="0"/>
              </a:endParaRPr>
            </a:p>
          </p:txBody>
        </p:sp>
        <p:sp>
          <p:nvSpPr>
            <p:cNvPr id="24" name="TextBox 34"/>
            <p:cNvSpPr txBox="1">
              <a:spLocks noChangeArrowheads="1"/>
            </p:cNvSpPr>
            <p:nvPr/>
          </p:nvSpPr>
          <p:spPr bwMode="auto">
            <a:xfrm rot="16200000">
              <a:off x="-307944" y="3386414"/>
              <a:ext cx="2258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dirty="0" smtClean="0">
                  <a:solidFill>
                    <a:srgbClr val="000000"/>
                  </a:solidFill>
                  <a:latin typeface="Verdana" charset="0"/>
                </a:rPr>
                <a:t>Skill Proficiency</a:t>
              </a:r>
            </a:p>
          </p:txBody>
        </p:sp>
        <p:sp>
          <p:nvSpPr>
            <p:cNvPr id="25" name="Text Box 16"/>
            <p:cNvSpPr txBox="1">
              <a:spLocks noChangeArrowheads="1"/>
            </p:cNvSpPr>
            <p:nvPr/>
          </p:nvSpPr>
          <p:spPr bwMode="auto">
            <a:xfrm>
              <a:off x="2308225" y="5562600"/>
              <a:ext cx="51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3</a:t>
              </a:r>
              <a:endParaRPr lang="en-US" sz="1200" smtClean="0">
                <a:solidFill>
                  <a:srgbClr val="000000"/>
                </a:solidFill>
                <a:latin typeface="Verdana" charset="0"/>
              </a:endParaRPr>
            </a:p>
          </p:txBody>
        </p:sp>
        <p:sp>
          <p:nvSpPr>
            <p:cNvPr id="26" name="Text Box 17"/>
            <p:cNvSpPr txBox="1">
              <a:spLocks noChangeArrowheads="1"/>
            </p:cNvSpPr>
            <p:nvPr/>
          </p:nvSpPr>
          <p:spPr bwMode="auto">
            <a:xfrm>
              <a:off x="3130550" y="5562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5</a:t>
              </a:r>
              <a:endParaRPr lang="en-US" sz="1200" smtClean="0">
                <a:solidFill>
                  <a:srgbClr val="000000"/>
                </a:solidFill>
                <a:latin typeface="Verdana" charset="0"/>
              </a:endParaRPr>
            </a:p>
          </p:txBody>
        </p:sp>
        <p:sp>
          <p:nvSpPr>
            <p:cNvPr id="27" name="Text Box 18"/>
            <p:cNvSpPr txBox="1">
              <a:spLocks noChangeArrowheads="1"/>
            </p:cNvSpPr>
            <p:nvPr/>
          </p:nvSpPr>
          <p:spPr bwMode="auto">
            <a:xfrm>
              <a:off x="4495800" y="5562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15</a:t>
              </a:r>
              <a:endParaRPr lang="en-US" sz="1200" smtClean="0">
                <a:solidFill>
                  <a:srgbClr val="000000"/>
                </a:solidFill>
                <a:latin typeface="Verdana" charset="0"/>
              </a:endParaRPr>
            </a:p>
          </p:txBody>
        </p:sp>
        <p:sp>
          <p:nvSpPr>
            <p:cNvPr id="28" name="Text Box 18"/>
            <p:cNvSpPr txBox="1">
              <a:spLocks noChangeArrowheads="1"/>
            </p:cNvSpPr>
            <p:nvPr/>
          </p:nvSpPr>
          <p:spPr bwMode="auto">
            <a:xfrm>
              <a:off x="51054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25</a:t>
              </a:r>
              <a:endParaRPr lang="en-US" sz="1200" smtClean="0">
                <a:solidFill>
                  <a:srgbClr val="000000"/>
                </a:solidFill>
                <a:latin typeface="Verdana" charset="0"/>
              </a:endParaRPr>
            </a:p>
          </p:txBody>
        </p:sp>
        <p:sp>
          <p:nvSpPr>
            <p:cNvPr id="29" name="Text Box 18"/>
            <p:cNvSpPr txBox="1">
              <a:spLocks noChangeArrowheads="1"/>
            </p:cNvSpPr>
            <p:nvPr/>
          </p:nvSpPr>
          <p:spPr bwMode="auto">
            <a:xfrm>
              <a:off x="56388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30</a:t>
              </a:r>
              <a:endParaRPr lang="en-US" sz="1200" smtClean="0">
                <a:solidFill>
                  <a:srgbClr val="000000"/>
                </a:solidFill>
                <a:latin typeface="Verdana" charset="0"/>
              </a:endParaRPr>
            </a:p>
          </p:txBody>
        </p:sp>
        <p:sp>
          <p:nvSpPr>
            <p:cNvPr id="30" name="Text Box 17"/>
            <p:cNvSpPr txBox="1">
              <a:spLocks noChangeArrowheads="1"/>
            </p:cNvSpPr>
            <p:nvPr/>
          </p:nvSpPr>
          <p:spPr bwMode="auto">
            <a:xfrm>
              <a:off x="38100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10</a:t>
              </a:r>
              <a:endParaRPr lang="en-US" sz="1200" smtClean="0">
                <a:solidFill>
                  <a:srgbClr val="000000"/>
                </a:solidFill>
                <a:latin typeface="Verdana" charset="0"/>
              </a:endParaRPr>
            </a:p>
          </p:txBody>
        </p:sp>
        <p:sp>
          <p:nvSpPr>
            <p:cNvPr id="31" name="Rectangle 30"/>
            <p:cNvSpPr>
              <a:spLocks noChangeArrowheads="1"/>
            </p:cNvSpPr>
            <p:nvPr/>
          </p:nvSpPr>
          <p:spPr bwMode="auto">
            <a:xfrm>
              <a:off x="1752600" y="1541463"/>
              <a:ext cx="3657600" cy="4114800"/>
            </a:xfrm>
            <a:prstGeom prst="rect">
              <a:avLst/>
            </a:prstGeom>
            <a:solidFill>
              <a:srgbClr val="FFFF00">
                <a:alpha val="4588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Times" charset="0"/>
              </a:endParaRPr>
            </a:p>
          </p:txBody>
        </p:sp>
        <p:sp>
          <p:nvSpPr>
            <p:cNvPr id="32" name="Freeform 31"/>
            <p:cNvSpPr>
              <a:spLocks noChangeArrowheads="1"/>
            </p:cNvSpPr>
            <p:nvPr/>
          </p:nvSpPr>
          <p:spPr bwMode="auto">
            <a:xfrm>
              <a:off x="1379538" y="2206625"/>
              <a:ext cx="6773862" cy="3068637"/>
            </a:xfrm>
            <a:custGeom>
              <a:avLst/>
              <a:gdLst>
                <a:gd name="T0" fmla="*/ 0 w 6773333"/>
                <a:gd name="T1" fmla="*/ 3105922 h 3067755"/>
                <a:gd name="T2" fmla="*/ 288850 w 6773333"/>
                <a:gd name="T3" fmla="*/ 3054481 h 3067755"/>
                <a:gd name="T4" fmla="*/ 441732 w 6773333"/>
                <a:gd name="T5" fmla="*/ 2951625 h 3067755"/>
                <a:gd name="T6" fmla="*/ 730584 w 6773333"/>
                <a:gd name="T7" fmla="*/ 2745896 h 3067755"/>
                <a:gd name="T8" fmla="*/ 1104365 w 6773333"/>
                <a:gd name="T9" fmla="*/ 2540168 h 3067755"/>
                <a:gd name="T10" fmla="*/ 1325241 w 6773333"/>
                <a:gd name="T11" fmla="*/ 2368727 h 3067755"/>
                <a:gd name="T12" fmla="*/ 1461168 w 6773333"/>
                <a:gd name="T13" fmla="*/ 2162998 h 3067755"/>
                <a:gd name="T14" fmla="*/ 1631062 w 6773333"/>
                <a:gd name="T15" fmla="*/ 1854413 h 3067755"/>
                <a:gd name="T16" fmla="*/ 1665056 w 6773333"/>
                <a:gd name="T17" fmla="*/ 1682972 h 3067755"/>
                <a:gd name="T18" fmla="*/ 1682034 w 6773333"/>
                <a:gd name="T19" fmla="*/ 1391526 h 3067755"/>
                <a:gd name="T20" fmla="*/ 1733005 w 6773333"/>
                <a:gd name="T21" fmla="*/ 1082932 h 3067755"/>
                <a:gd name="T22" fmla="*/ 1885921 w 6773333"/>
                <a:gd name="T23" fmla="*/ 757196 h 3067755"/>
                <a:gd name="T24" fmla="*/ 2259701 w 6773333"/>
                <a:gd name="T25" fmla="*/ 465746 h 3067755"/>
                <a:gd name="T26" fmla="*/ 2718449 w 6773333"/>
                <a:gd name="T27" fmla="*/ 362880 h 3067755"/>
                <a:gd name="T28" fmla="*/ 3075247 w 6773333"/>
                <a:gd name="T29" fmla="*/ 294306 h 3067755"/>
                <a:gd name="T30" fmla="*/ 3483010 w 6773333"/>
                <a:gd name="T31" fmla="*/ 191448 h 3067755"/>
                <a:gd name="T32" fmla="*/ 3754855 w 6773333"/>
                <a:gd name="T33" fmla="*/ 37162 h 3067755"/>
                <a:gd name="T34" fmla="*/ 4162621 w 6773333"/>
                <a:gd name="T35" fmla="*/ 20013 h 3067755"/>
                <a:gd name="T36" fmla="*/ 4655319 w 6773333"/>
                <a:gd name="T37" fmla="*/ 157157 h 3067755"/>
                <a:gd name="T38" fmla="*/ 4978158 w 6773333"/>
                <a:gd name="T39" fmla="*/ 242873 h 3067755"/>
                <a:gd name="T40" fmla="*/ 5368924 w 6773333"/>
                <a:gd name="T41" fmla="*/ 311450 h 3067755"/>
                <a:gd name="T42" fmla="*/ 5691741 w 6773333"/>
                <a:gd name="T43" fmla="*/ 345737 h 3067755"/>
                <a:gd name="T44" fmla="*/ 6082528 w 6773333"/>
                <a:gd name="T45" fmla="*/ 362880 h 3067755"/>
                <a:gd name="T46" fmla="*/ 6388348 w 6773333"/>
                <a:gd name="T47" fmla="*/ 362880 h 3067755"/>
                <a:gd name="T48" fmla="*/ 6796101 w 6773333"/>
                <a:gd name="T49" fmla="*/ 414315 h 30677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73333"/>
                <a:gd name="T76" fmla="*/ 0 h 3067755"/>
                <a:gd name="T77" fmla="*/ 6773333 w 6773333"/>
                <a:gd name="T78" fmla="*/ 3067755 h 30677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73333" h="3067755">
                  <a:moveTo>
                    <a:pt x="0" y="3067755"/>
                  </a:moveTo>
                  <a:cubicBezTo>
                    <a:pt x="107244" y="3055055"/>
                    <a:pt x="214488" y="3042355"/>
                    <a:pt x="287866" y="3016955"/>
                  </a:cubicBezTo>
                  <a:cubicBezTo>
                    <a:pt x="361244" y="2991555"/>
                    <a:pt x="366888" y="2966155"/>
                    <a:pt x="440266" y="2915355"/>
                  </a:cubicBezTo>
                  <a:cubicBezTo>
                    <a:pt x="513644" y="2864555"/>
                    <a:pt x="618066" y="2779888"/>
                    <a:pt x="728133" y="2712155"/>
                  </a:cubicBezTo>
                  <a:cubicBezTo>
                    <a:pt x="838200" y="2644422"/>
                    <a:pt x="1001888" y="2571044"/>
                    <a:pt x="1100666" y="2508955"/>
                  </a:cubicBezTo>
                  <a:cubicBezTo>
                    <a:pt x="1199444" y="2446866"/>
                    <a:pt x="1261533" y="2401711"/>
                    <a:pt x="1320800" y="2339622"/>
                  </a:cubicBezTo>
                  <a:cubicBezTo>
                    <a:pt x="1380067" y="2277533"/>
                    <a:pt x="1405466" y="2221089"/>
                    <a:pt x="1456266" y="2136422"/>
                  </a:cubicBezTo>
                  <a:cubicBezTo>
                    <a:pt x="1507066" y="2051755"/>
                    <a:pt x="1591733" y="1910644"/>
                    <a:pt x="1625600" y="1831622"/>
                  </a:cubicBezTo>
                  <a:cubicBezTo>
                    <a:pt x="1659467" y="1752600"/>
                    <a:pt x="1650999" y="1738489"/>
                    <a:pt x="1659466" y="1662289"/>
                  </a:cubicBezTo>
                  <a:cubicBezTo>
                    <a:pt x="1667933" y="1586089"/>
                    <a:pt x="1665111" y="1473200"/>
                    <a:pt x="1676400" y="1374422"/>
                  </a:cubicBezTo>
                  <a:cubicBezTo>
                    <a:pt x="1687689" y="1275644"/>
                    <a:pt x="1693333" y="1174044"/>
                    <a:pt x="1727200" y="1069622"/>
                  </a:cubicBezTo>
                  <a:cubicBezTo>
                    <a:pt x="1761067" y="965200"/>
                    <a:pt x="1792111" y="849489"/>
                    <a:pt x="1879600" y="747889"/>
                  </a:cubicBezTo>
                  <a:cubicBezTo>
                    <a:pt x="1967089" y="646289"/>
                    <a:pt x="2113844" y="524933"/>
                    <a:pt x="2252133" y="460022"/>
                  </a:cubicBezTo>
                  <a:cubicBezTo>
                    <a:pt x="2390422" y="395111"/>
                    <a:pt x="2573866" y="386644"/>
                    <a:pt x="2709333" y="358422"/>
                  </a:cubicBezTo>
                  <a:cubicBezTo>
                    <a:pt x="2844800" y="330200"/>
                    <a:pt x="2937933" y="318911"/>
                    <a:pt x="3064933" y="290689"/>
                  </a:cubicBezTo>
                  <a:cubicBezTo>
                    <a:pt x="3191933" y="262467"/>
                    <a:pt x="3358444" y="231422"/>
                    <a:pt x="3471333" y="189089"/>
                  </a:cubicBezTo>
                  <a:cubicBezTo>
                    <a:pt x="3584222" y="146756"/>
                    <a:pt x="3629377" y="64911"/>
                    <a:pt x="3742266" y="36689"/>
                  </a:cubicBezTo>
                  <a:cubicBezTo>
                    <a:pt x="3855155" y="8467"/>
                    <a:pt x="3999088" y="0"/>
                    <a:pt x="4148666" y="19755"/>
                  </a:cubicBezTo>
                  <a:cubicBezTo>
                    <a:pt x="4298244" y="39510"/>
                    <a:pt x="4639733" y="155222"/>
                    <a:pt x="4639733" y="155222"/>
                  </a:cubicBezTo>
                  <a:cubicBezTo>
                    <a:pt x="4775200" y="191911"/>
                    <a:pt x="4842933" y="214489"/>
                    <a:pt x="4961466" y="239889"/>
                  </a:cubicBezTo>
                  <a:cubicBezTo>
                    <a:pt x="5079999" y="265289"/>
                    <a:pt x="5232400" y="290689"/>
                    <a:pt x="5350933" y="307622"/>
                  </a:cubicBezTo>
                  <a:cubicBezTo>
                    <a:pt x="5469466" y="324555"/>
                    <a:pt x="5554133" y="333022"/>
                    <a:pt x="5672666" y="341489"/>
                  </a:cubicBezTo>
                  <a:cubicBezTo>
                    <a:pt x="5791199" y="349956"/>
                    <a:pt x="5946422" y="355600"/>
                    <a:pt x="6062133" y="358422"/>
                  </a:cubicBezTo>
                  <a:cubicBezTo>
                    <a:pt x="6177844" y="361244"/>
                    <a:pt x="6248400" y="349955"/>
                    <a:pt x="6366933" y="358422"/>
                  </a:cubicBezTo>
                  <a:cubicBezTo>
                    <a:pt x="6485466" y="366889"/>
                    <a:pt x="6773333" y="409222"/>
                    <a:pt x="6773333" y="409222"/>
                  </a:cubicBezTo>
                </a:path>
              </a:pathLst>
            </a:custGeom>
            <a:noFill/>
            <a:ln w="88900">
              <a:solidFill>
                <a:srgbClr val="A57838"/>
              </a:solidFill>
              <a:round/>
              <a:headEnd/>
              <a:tailEnd/>
            </a:ln>
            <a:effectLst>
              <a:outerShdw blurRad="635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MS PGothic" charset="0"/>
                <a:cs typeface="MS PGothic" charset="0"/>
              </a:endParaRPr>
            </a:p>
          </p:txBody>
        </p:sp>
      </p:grpSp>
    </p:spTree>
    <p:extLst>
      <p:ext uri="{BB962C8B-B14F-4D97-AF65-F5344CB8AC3E}">
        <p14:creationId xmlns:p14="http://schemas.microsoft.com/office/powerpoint/2010/main" val="746275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uwxjay\AppData\Local\Microsoft\Windows\Temporary Internet Files\Content.IE5\P6G3QHY4\why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8194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45360"/>
            <a:ext cx="5257800" cy="830997"/>
          </a:xfrm>
          <a:prstGeom prst="rect">
            <a:avLst/>
          </a:prstGeom>
          <a:noFill/>
        </p:spPr>
        <p:txBody>
          <a:bodyPr wrap="square" rtlCol="0">
            <a:spAutoFit/>
          </a:bodyPr>
          <a:lstStyle/>
          <a:p>
            <a:r>
              <a:rPr lang="en-US" sz="4800" dirty="0" smtClean="0">
                <a:solidFill>
                  <a:srgbClr val="FF0000"/>
                </a:solidFill>
                <a:latin typeface="Comic Sans MS" panose="030F0702030302020204" pitchFamily="66" charset="0"/>
              </a:rPr>
              <a:t>The Bottom Line</a:t>
            </a:r>
            <a:endParaRPr lang="en-US" sz="4800" dirty="0">
              <a:solidFill>
                <a:srgbClr val="FF0000"/>
              </a:solidFill>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95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4038600"/>
            <a:ext cx="6400800" cy="1447800"/>
          </a:xfrm>
        </p:spPr>
        <p:txBody>
          <a:bodyPr>
            <a:noAutofit/>
          </a:bodyPr>
          <a:lstStyle/>
          <a:p>
            <a:r>
              <a:rPr lang="en-US" sz="3200" b="1" dirty="0" smtClean="0"/>
              <a:t>Rob Grunewald</a:t>
            </a:r>
            <a:br>
              <a:rPr lang="en-US" sz="3200" b="1" dirty="0" smtClean="0"/>
            </a:br>
            <a:r>
              <a:rPr lang="en-US" sz="2000" i="1" dirty="0" smtClean="0"/>
              <a:t>Economist</a:t>
            </a:r>
            <a:r>
              <a:rPr lang="en-US" sz="2000" dirty="0" smtClean="0"/>
              <a:t/>
            </a:r>
            <a:br>
              <a:rPr lang="en-US" sz="2000" dirty="0" smtClean="0"/>
            </a:br>
            <a:r>
              <a:rPr lang="en-US" sz="2000" dirty="0" smtClean="0"/>
              <a:t>Federal Reserve Bank of Minneapolis</a:t>
            </a:r>
            <a:endParaRPr lang="en-US" sz="2000" b="1" dirty="0" smtClean="0"/>
          </a:p>
        </p:txBody>
      </p:sp>
      <p:graphicFrame>
        <p:nvGraphicFramePr>
          <p:cNvPr id="10" name="Content Placeholder 3"/>
          <p:cNvGraphicFramePr>
            <a:graphicFrameLocks/>
          </p:cNvGraphicFramePr>
          <p:nvPr>
            <p:extLst>
              <p:ext uri="{D42A27DB-BD31-4B8C-83A1-F6EECF244321}">
                <p14:modId xmlns:p14="http://schemas.microsoft.com/office/powerpoint/2010/main" val="2951302277"/>
              </p:ext>
            </p:extLst>
          </p:nvPr>
        </p:nvGraphicFramePr>
        <p:xfrm>
          <a:off x="457200" y="1676400"/>
          <a:ext cx="8229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27</a:t>
            </a:fld>
            <a:endParaRPr lang="en-US" sz="1400" b="1" dirty="0">
              <a:solidFill>
                <a:srgbClr val="F16624"/>
              </a:solidFill>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7016" y="4114800"/>
            <a:ext cx="975360" cy="1463040"/>
          </a:xfrm>
          <a:prstGeom prst="rect">
            <a:avLst/>
          </a:prstGeom>
        </p:spPr>
      </p:pic>
    </p:spTree>
    <p:extLst>
      <p:ext uri="{BB962C8B-B14F-4D97-AF65-F5344CB8AC3E}">
        <p14:creationId xmlns:p14="http://schemas.microsoft.com/office/powerpoint/2010/main" val="1112449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These Skills Look Like in Adults?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a:solidFill>
                  <a:srgbClr val="000000"/>
                </a:solidFill>
                <a:cs typeface="Verdana"/>
              </a:rPr>
              <a:t>Working Memory</a:t>
            </a:r>
            <a:r>
              <a:rPr lang="en-US" sz="2400" dirty="0">
                <a:solidFill>
                  <a:srgbClr val="000000"/>
                </a:solidFill>
                <a:cs typeface="Verdana"/>
              </a:rPr>
              <a:t> — Hold and manipulate information in our heads over short periods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time</a:t>
            </a:r>
          </a:p>
          <a:p>
            <a:pPr marL="2290763" indent="0">
              <a:spcBef>
                <a:spcPts val="0"/>
              </a:spcBef>
              <a:buNone/>
            </a:pPr>
            <a:endParaRPr lang="en-US" sz="2400" dirty="0" smtClean="0">
              <a:solidFill>
                <a:srgbClr val="000000"/>
              </a:solidFill>
              <a:cs typeface="Verdana"/>
            </a:endParaRPr>
          </a:p>
          <a:p>
            <a:pPr marL="2290763" indent="0">
              <a:spcBef>
                <a:spcPts val="0"/>
              </a:spcBef>
              <a:buNone/>
            </a:pPr>
            <a:endParaRPr lang="en-US" sz="2400" dirty="0">
              <a:solidFill>
                <a:srgbClr val="000000"/>
              </a:solidFill>
              <a:cs typeface="Verdana"/>
            </a:endParaRPr>
          </a:p>
          <a:p>
            <a:pPr marL="0" indent="0">
              <a:spcBef>
                <a:spcPts val="0"/>
              </a:spcBef>
              <a:buNone/>
            </a:pPr>
            <a:r>
              <a:rPr lang="en-US" sz="2400" b="1" dirty="0"/>
              <a:t>Mental Flexibility</a:t>
            </a:r>
            <a:r>
              <a:rPr lang="en-US" sz="2400" dirty="0"/>
              <a:t> — Adjust to changed </a:t>
            </a:r>
            <a:br>
              <a:rPr lang="en-US" sz="2400" dirty="0"/>
            </a:br>
            <a:r>
              <a:rPr lang="en-US" sz="2400" dirty="0"/>
              <a:t>demands, priorities or perspectives</a:t>
            </a: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pic>
        <p:nvPicPr>
          <p:cNvPr id="6" name="Picture 5" descr="iStock_diet_choices-000011140662Medium.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05400" y="1524000"/>
            <a:ext cx="1457034" cy="1828800"/>
          </a:xfrm>
          <a:prstGeom prst="rect">
            <a:avLst/>
          </a:prstGeom>
        </p:spPr>
      </p:pic>
      <p:pic>
        <p:nvPicPr>
          <p:cNvPr id="7" name="Picture 6" descr="iStock_electrician-000002084431Medium.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1" y="3108960"/>
            <a:ext cx="1774617" cy="1920240"/>
          </a:xfrm>
          <a:prstGeom prst="rect">
            <a:avLst/>
          </a:prstGeom>
        </p:spPr>
      </p:pic>
      <p:pic>
        <p:nvPicPr>
          <p:cNvPr id="8" name="Picture 7" descr="iStock_detour-000011329876Medium.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3602" y="4419600"/>
            <a:ext cx="2248486" cy="192024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Ability To Change Brains </a:t>
            </a:r>
            <a:br>
              <a:rPr lang="en-US" dirty="0" smtClean="0"/>
            </a:br>
            <a:r>
              <a:rPr lang="en-US" dirty="0" smtClean="0"/>
              <a:t>Decreases Over Time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t>Source: Levitt (2009)</a:t>
            </a:r>
            <a:endParaRPr lang="en-US" sz="1150" dirty="0"/>
          </a:p>
        </p:txBody>
      </p:sp>
      <p:pic>
        <p:nvPicPr>
          <p:cNvPr id="7"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b="7401"/>
          <a:stretch/>
        </p:blipFill>
        <p:spPr bwMode="auto">
          <a:xfrm>
            <a:off x="1025213" y="1600201"/>
            <a:ext cx="709357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800" y="5732658"/>
            <a:ext cx="1751801" cy="369332"/>
          </a:xfrm>
          <a:prstGeom prst="rect">
            <a:avLst/>
          </a:prstGeom>
          <a:noFill/>
        </p:spPr>
        <p:txBody>
          <a:bodyPr wrap="square" rtlCol="0">
            <a:spAutoFit/>
          </a:bodyPr>
          <a:lstStyle/>
          <a:p>
            <a:r>
              <a:rPr lang="en-US" b="1" dirty="0" smtClean="0">
                <a:latin typeface="Verdana" panose="020B0604030504040204" pitchFamily="34" charset="0"/>
                <a:ea typeface="Verdana" panose="020B0604030504040204" pitchFamily="34" charset="0"/>
                <a:cs typeface="Verdana" panose="020B0604030504040204" pitchFamily="34" charset="0"/>
              </a:rPr>
              <a:t>Age (Years)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262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78223"/>
            <a:ext cx="5486400" cy="2308324"/>
          </a:xfrm>
          <a:prstGeom prst="rect">
            <a:avLst/>
          </a:prstGeom>
          <a:noFill/>
        </p:spPr>
        <p:txBody>
          <a:bodyPr wrap="square" rtlCol="0">
            <a:spAutoFit/>
          </a:bodyPr>
          <a:lstStyle/>
          <a:p>
            <a:pPr algn="ctr"/>
            <a:r>
              <a:rPr lang="en-US" sz="3200" b="1" dirty="0" smtClean="0">
                <a:latin typeface="Century Gothic" panose="020B0502020202020204" pitchFamily="34" charset="0"/>
              </a:rPr>
              <a:t>This presentation contains</a:t>
            </a:r>
          </a:p>
          <a:p>
            <a:pPr algn="ctr"/>
            <a:r>
              <a:rPr lang="en-US" sz="3200" b="1" dirty="0" smtClean="0">
                <a:latin typeface="Century Gothic" panose="020B0502020202020204" pitchFamily="34" charset="0"/>
              </a:rPr>
              <a:t>narrative sound files</a:t>
            </a:r>
            <a:endParaRPr lang="en-US" sz="2000" b="1" dirty="0" smtClean="0">
              <a:latin typeface="Century Gothic" panose="020B0502020202020204" pitchFamily="34" charset="0"/>
            </a:endParaRPr>
          </a:p>
          <a:p>
            <a:pPr algn="ctr"/>
            <a:endParaRPr lang="en-US" sz="2000" b="1" dirty="0">
              <a:latin typeface="Century Gothic" panose="020B0502020202020204" pitchFamily="34" charset="0"/>
            </a:endParaRPr>
          </a:p>
          <a:p>
            <a:pPr algn="ctr"/>
            <a:r>
              <a:rPr lang="en-US" sz="2000" b="1" dirty="0" smtClean="0">
                <a:latin typeface="Century Gothic" panose="020B0502020202020204" pitchFamily="34" charset="0"/>
              </a:rPr>
              <a:t>If you do not hear my voice on a slide where this symbol appears, click on the symbol on the slide to hear it</a:t>
            </a:r>
            <a:endParaRPr lang="en-US" sz="3200" b="1" dirty="0">
              <a:latin typeface="Century Gothic" panose="020B0502020202020204" pitchFamily="34" charset="0"/>
            </a:endParaRP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16" y="152400"/>
            <a:ext cx="1722967"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4343400"/>
            <a:ext cx="609600" cy="609600"/>
          </a:xfrm>
          <a:prstGeom prst="rect">
            <a:avLst/>
          </a:prstGeom>
        </p:spPr>
      </p:pic>
      <p:sp>
        <p:nvSpPr>
          <p:cNvPr id="4" name="Right Arrow 3"/>
          <p:cNvSpPr/>
          <p:nvPr/>
        </p:nvSpPr>
        <p:spPr>
          <a:xfrm>
            <a:off x="2743200" y="44058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8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600200"/>
            <a:ext cx="75819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015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High/Scope Study of Perry Preschool</a:t>
            </a:r>
            <a:endParaRPr lang="en-US" dirty="0"/>
          </a:p>
        </p:txBody>
      </p:sp>
      <p:sp>
        <p:nvSpPr>
          <p:cNvPr id="3" name="Content Placeholder 2"/>
          <p:cNvSpPr>
            <a:spLocks noGrp="1"/>
          </p:cNvSpPr>
          <p:nvPr>
            <p:ph idx="1"/>
          </p:nvPr>
        </p:nvSpPr>
        <p:spPr/>
        <p:txBody>
          <a:bodyPr>
            <a:normAutofit lnSpcReduction="10000"/>
          </a:bodyPr>
          <a:lstStyle/>
          <a:p>
            <a:r>
              <a:rPr lang="en-US" dirty="0" smtClean="0"/>
              <a:t>In early 1960s, 123 children from low-income families in Ypsilanti, Mich.</a:t>
            </a:r>
          </a:p>
          <a:p>
            <a:r>
              <a:rPr lang="en-US" dirty="0" smtClean="0"/>
              <a:t>Children randomly selected to attend Perry or control group</a:t>
            </a:r>
          </a:p>
          <a:p>
            <a:r>
              <a:rPr lang="en-US" dirty="0" smtClean="0"/>
              <a:t>High-quality program with well-trained teachers, daily classroom sessions and weekly home visits</a:t>
            </a:r>
          </a:p>
          <a:p>
            <a:r>
              <a:rPr lang="en-US" dirty="0" smtClean="0"/>
              <a:t>Tracked participants and control group through age 40</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31</a:t>
            </a:fld>
            <a:endParaRPr lang="en-US" sz="1400" b="1" dirty="0">
              <a:solidFill>
                <a:srgbClr val="F16624"/>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34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Perry: Educational Effects</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32</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9484719"/>
              </p:ext>
            </p:extLst>
          </p:nvPr>
        </p:nvGraphicFramePr>
        <p:xfrm>
          <a:off x="459970" y="1447800"/>
          <a:ext cx="8412480" cy="4663440"/>
        </p:xfrm>
        <a:graphic>
          <a:graphicData uri="http://schemas.openxmlformats.org/presentationml/2006/ole">
            <mc:AlternateContent xmlns:mc="http://schemas.openxmlformats.org/markup-compatibility/2006">
              <mc:Choice xmlns:v="urn:schemas-microsoft-com:vml" Requires="v">
                <p:oleObj spid="_x0000_s13337" name="Worksheet" r:id="rId4" imgW="9082950" imgH="4998720" progId="Excel.Sheet.8">
                  <p:embed/>
                </p:oleObj>
              </mc:Choice>
              <mc:Fallback>
                <p:oleObj name="Worksheet" r:id="rId4" imgW="9082950" imgH="4998720"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70" y="1447800"/>
                        <a:ext cx="841248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0047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Perry: Economic Effects at Age 40</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33</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95713911"/>
              </p:ext>
            </p:extLst>
          </p:nvPr>
        </p:nvGraphicFramePr>
        <p:xfrm>
          <a:off x="784860" y="1295400"/>
          <a:ext cx="7863840" cy="4663440"/>
        </p:xfrm>
        <a:graphic>
          <a:graphicData uri="http://schemas.openxmlformats.org/presentationml/2006/ole">
            <mc:AlternateContent xmlns:mc="http://schemas.openxmlformats.org/markup-compatibility/2006">
              <mc:Choice xmlns:v="urn:schemas-microsoft-com:vml" Requires="v">
                <p:oleObj spid="_x0000_s14361" name="Worksheet" r:id="rId4" imgW="9098294" imgH="5326434" progId="Excel.Sheet.8">
                  <p:embed/>
                </p:oleObj>
              </mc:Choice>
              <mc:Fallback>
                <p:oleObj name="Worksheet" r:id="rId4" imgW="9098294" imgH="5326434"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 y="1295400"/>
                        <a:ext cx="786384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6164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Perry Preschool: </a:t>
            </a:r>
            <a:br>
              <a:rPr lang="en-US" dirty="0" smtClean="0"/>
            </a:br>
            <a:r>
              <a:rPr lang="en-US" dirty="0" smtClean="0"/>
              <a:t>Costs and Benefits Over 62 Years</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34</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972737267"/>
              </p:ext>
            </p:extLst>
          </p:nvPr>
        </p:nvGraphicFramePr>
        <p:xfrm>
          <a:off x="457200" y="1676655"/>
          <a:ext cx="8778240" cy="4664587"/>
        </p:xfrm>
        <a:graphic>
          <a:graphicData uri="http://schemas.openxmlformats.org/presentationml/2006/ole">
            <mc:AlternateContent xmlns:mc="http://schemas.openxmlformats.org/markup-compatibility/2006">
              <mc:Choice xmlns:v="urn:schemas-microsoft-com:vml" Requires="v">
                <p:oleObj spid="_x0000_s15385" name="Worksheet" r:id="rId4" imgW="9106013" imgH="4838869" progId="Excel.Sheet.8">
                  <p:embed/>
                </p:oleObj>
              </mc:Choice>
              <mc:Fallback>
                <p:oleObj name="Worksheet" r:id="rId4" imgW="9106013" imgH="4838869"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655"/>
                        <a:ext cx="8778240" cy="46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224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Perry Preschool: </a:t>
            </a:r>
            <a:br>
              <a:rPr lang="en-US" dirty="0" smtClean="0"/>
            </a:br>
            <a:r>
              <a:rPr lang="en-US" dirty="0" smtClean="0"/>
              <a:t>Estimated Return on Investment</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35</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Sources: </a:t>
            </a:r>
            <a:r>
              <a:rPr lang="en-US" sz="1150" dirty="0" err="1" smtClean="0">
                <a:solidFill>
                  <a:prstClr val="black"/>
                </a:solidFill>
              </a:rPr>
              <a:t>Schweinhart</a:t>
            </a:r>
            <a:r>
              <a:rPr lang="en-US" sz="1150" dirty="0" smtClean="0">
                <a:solidFill>
                  <a:prstClr val="black"/>
                </a:solidFill>
              </a:rPr>
              <a:t> et al. (2005); Author’s calculations; Heckman et al. (2010)</a:t>
            </a:r>
            <a:endParaRPr lang="en-US" sz="1150" dirty="0">
              <a:solidFill>
                <a:prstClr val="black"/>
              </a:solidFill>
            </a:endParaRPr>
          </a:p>
        </p:txBody>
      </p:sp>
      <p:sp>
        <p:nvSpPr>
          <p:cNvPr id="3" name="Content Placeholder 2"/>
          <p:cNvSpPr>
            <a:spLocks noGrp="1"/>
          </p:cNvSpPr>
          <p:nvPr>
            <p:ph idx="1"/>
          </p:nvPr>
        </p:nvSpPr>
        <p:spPr>
          <a:xfrm>
            <a:off x="457200" y="1981202"/>
            <a:ext cx="8229600" cy="4144963"/>
          </a:xfrm>
        </p:spPr>
        <p:txBody>
          <a:bodyPr/>
          <a:lstStyle/>
          <a:p>
            <a:pPr>
              <a:spcBef>
                <a:spcPts val="0"/>
              </a:spcBef>
            </a:pPr>
            <a:r>
              <a:rPr lang="en-US" dirty="0" smtClean="0"/>
              <a:t>Benefit-Cost Ratio = $16 to $1</a:t>
            </a:r>
          </a:p>
          <a:p>
            <a:pPr>
              <a:spcBef>
                <a:spcPts val="0"/>
              </a:spcBef>
            </a:pPr>
            <a:endParaRPr lang="en-US" dirty="0" smtClean="0"/>
          </a:p>
          <a:p>
            <a:pPr>
              <a:spcBef>
                <a:spcPts val="0"/>
              </a:spcBef>
            </a:pPr>
            <a:r>
              <a:rPr lang="en-US" dirty="0" smtClean="0"/>
              <a:t>Annual Rate of Return = 18%</a:t>
            </a:r>
          </a:p>
          <a:p>
            <a:pPr>
              <a:spcBef>
                <a:spcPts val="0"/>
              </a:spcBef>
            </a:pPr>
            <a:endParaRPr lang="en-US" dirty="0" smtClean="0"/>
          </a:p>
          <a:p>
            <a:pPr>
              <a:spcBef>
                <a:spcPts val="0"/>
              </a:spcBef>
            </a:pPr>
            <a:r>
              <a:rPr lang="en-US" dirty="0" smtClean="0"/>
              <a:t>Public Rate of Return = 16%</a:t>
            </a:r>
          </a:p>
          <a:p>
            <a:pPr>
              <a:spcBef>
                <a:spcPts val="0"/>
              </a:spcBef>
            </a:pPr>
            <a:endParaRPr lang="en-US" dirty="0" smtClean="0"/>
          </a:p>
          <a:p>
            <a:pPr>
              <a:spcBef>
                <a:spcPts val="0"/>
              </a:spcBef>
            </a:pPr>
            <a:r>
              <a:rPr lang="en-US" dirty="0" smtClean="0"/>
              <a:t>Heckman Reanalysis = 10%</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95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Short-Run Benefits</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smtClean="0"/>
              <a:t>Fewer low-weight and preterm births</a:t>
            </a:r>
          </a:p>
          <a:p>
            <a:pPr>
              <a:spcBef>
                <a:spcPts val="0"/>
              </a:spcBef>
              <a:spcAft>
                <a:spcPts val="1200"/>
              </a:spcAft>
            </a:pPr>
            <a:r>
              <a:rPr lang="en-US" dirty="0" smtClean="0"/>
              <a:t>Fewer emergency room visits</a:t>
            </a:r>
          </a:p>
          <a:p>
            <a:pPr>
              <a:spcBef>
                <a:spcPts val="0"/>
              </a:spcBef>
              <a:spcAft>
                <a:spcPts val="1200"/>
              </a:spcAft>
            </a:pPr>
            <a:r>
              <a:rPr lang="en-US" dirty="0" smtClean="0"/>
              <a:t>Reduced child abuse and neglect</a:t>
            </a:r>
          </a:p>
          <a:p>
            <a:pPr>
              <a:spcBef>
                <a:spcPts val="0"/>
              </a:spcBef>
              <a:spcAft>
                <a:spcPts val="1200"/>
              </a:spcAft>
            </a:pPr>
            <a:r>
              <a:rPr lang="en-US" dirty="0" smtClean="0"/>
              <a:t>Reduced grade retention and special education</a:t>
            </a:r>
          </a:p>
          <a:p>
            <a:pPr>
              <a:spcBef>
                <a:spcPts val="0"/>
              </a:spcBef>
              <a:spcAft>
                <a:spcPts val="1200"/>
              </a:spcAft>
            </a:pPr>
            <a:r>
              <a:rPr lang="en-US" dirty="0" smtClean="0"/>
              <a:t>Reduced employee absenteeism and turnover</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36</a:t>
            </a:fld>
            <a:endParaRPr lang="en-US" sz="1400" b="1" dirty="0">
              <a:solidFill>
                <a:srgbClr val="F16624"/>
              </a:solidFill>
            </a:endParaRPr>
          </a:p>
        </p:txBody>
      </p:sp>
    </p:spTree>
    <p:extLst>
      <p:ext uri="{BB962C8B-B14F-4D97-AF65-F5344CB8AC3E}">
        <p14:creationId xmlns:p14="http://schemas.microsoft.com/office/powerpoint/2010/main" val="167803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Returns to a Unit Dollar Invested</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37</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Heckman, J.J. (2008). “Schools, Skills and Synapses,” </a:t>
            </a:r>
            <a:r>
              <a:rPr lang="en-US" sz="1150" i="1" dirty="0" smtClean="0">
                <a:solidFill>
                  <a:prstClr val="black"/>
                </a:solidFill>
              </a:rPr>
              <a:t>Economic Inquiry</a:t>
            </a:r>
            <a:r>
              <a:rPr lang="en-US" sz="1150" dirty="0" smtClean="0">
                <a:solidFill>
                  <a:prstClr val="black"/>
                </a:solidFill>
              </a:rPr>
              <a:t> 46(3):289-324</a:t>
            </a:r>
            <a:endParaRPr lang="en-US" sz="1150" dirty="0">
              <a:solidFill>
                <a:prstClr val="black"/>
              </a:solidFill>
            </a:endParaRPr>
          </a:p>
        </p:txBody>
      </p:sp>
      <p:pic>
        <p:nvPicPr>
          <p:cNvPr id="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016" b="5546"/>
          <a:stretch/>
        </p:blipFill>
        <p:spPr bwMode="auto">
          <a:xfrm>
            <a:off x="762001" y="1143000"/>
            <a:ext cx="7704505"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133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ermontbiz.com/files/Lets%20Grow%20kids%20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924800"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22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Investments</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smtClean="0"/>
              <a:t>Home visiting</a:t>
            </a:r>
          </a:p>
          <a:p>
            <a:pPr>
              <a:spcBef>
                <a:spcPts val="0"/>
              </a:spcBef>
              <a:spcAft>
                <a:spcPts val="1200"/>
              </a:spcAft>
            </a:pPr>
            <a:r>
              <a:rPr lang="en-US" dirty="0" smtClean="0"/>
              <a:t>Preschool</a:t>
            </a:r>
          </a:p>
          <a:p>
            <a:pPr>
              <a:spcBef>
                <a:spcPts val="0"/>
              </a:spcBef>
              <a:spcAft>
                <a:spcPts val="1200"/>
              </a:spcAft>
            </a:pPr>
            <a:r>
              <a:rPr lang="en-US" dirty="0" smtClean="0"/>
              <a:t>Quality child care</a:t>
            </a:r>
          </a:p>
          <a:p>
            <a:pPr>
              <a:spcBef>
                <a:spcPts val="0"/>
              </a:spcBef>
              <a:spcAft>
                <a:spcPts val="1200"/>
              </a:spcAft>
            </a:pPr>
            <a:r>
              <a:rPr lang="en-US" dirty="0" smtClean="0"/>
              <a:t>Parent education</a:t>
            </a:r>
          </a:p>
          <a:p>
            <a:pPr>
              <a:spcBef>
                <a:spcPts val="0"/>
              </a:spcBef>
              <a:spcAft>
                <a:spcPts val="1200"/>
              </a:spcAft>
            </a:pPr>
            <a:r>
              <a:rPr lang="en-US" dirty="0" smtClean="0"/>
              <a:t>Health care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39</a:t>
            </a:fld>
            <a:endParaRPr lang="en-US" sz="1400" b="1" dirty="0">
              <a:solidFill>
                <a:srgbClr val="F16624"/>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31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85802"/>
            <a:ext cx="8839200" cy="5601533"/>
          </a:xfrm>
          <a:prstGeom prst="rect">
            <a:avLst/>
          </a:prstGeom>
        </p:spPr>
        <p:txBody>
          <a:bodyPr wrap="square">
            <a:spAutoFit/>
          </a:bodyPr>
          <a:lstStyle/>
          <a:p>
            <a:r>
              <a:rPr lang="en-US" sz="4400" b="1" dirty="0">
                <a:solidFill>
                  <a:prstClr val="black"/>
                </a:solidFill>
                <a:latin typeface="Century Gothic" panose="020B0502020202020204" pitchFamily="34" charset="0"/>
              </a:rPr>
              <a:t>Foundation:</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sz="3200" dirty="0">
                <a:solidFill>
                  <a:prstClr val="black"/>
                </a:solidFill>
                <a:latin typeface="Century Gothic" panose="020B0502020202020204" pitchFamily="34" charset="0"/>
              </a:rPr>
              <a:t>The basis or groundwork of anything</a:t>
            </a:r>
          </a:p>
          <a:p>
            <a:endParaRPr lang="en-US" sz="3200" dirty="0">
              <a:solidFill>
                <a:prstClr val="black"/>
              </a:solidFill>
              <a:latin typeface="Century Gothic" panose="020B0502020202020204" pitchFamily="34" charset="0"/>
            </a:endParaRPr>
          </a:p>
          <a:p>
            <a:r>
              <a:rPr lang="en-US" sz="3200" dirty="0">
                <a:solidFill>
                  <a:prstClr val="black"/>
                </a:solidFill>
                <a:latin typeface="Century Gothic" panose="020B0502020202020204" pitchFamily="34" charset="0"/>
              </a:rPr>
              <a:t>The natural or prepared ground or base on which some structure rests</a:t>
            </a:r>
          </a:p>
          <a:p>
            <a:endParaRPr lang="en-US" sz="3200" dirty="0">
              <a:solidFill>
                <a:prstClr val="black"/>
              </a:solidFill>
              <a:latin typeface="Century Gothic" panose="020B0502020202020204" pitchFamily="34" charset="0"/>
            </a:endParaRPr>
          </a:p>
          <a:p>
            <a:r>
              <a:rPr lang="en-US" sz="3200" dirty="0">
                <a:solidFill>
                  <a:prstClr val="black"/>
                </a:solidFill>
                <a:latin typeface="Century Gothic" panose="020B0502020202020204" pitchFamily="34" charset="0"/>
              </a:rPr>
              <a:t>The act of founding, setting up, establishing, etc.</a:t>
            </a:r>
          </a:p>
          <a:p>
            <a:endParaRPr lang="en-US"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677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52600" y="2438400"/>
            <a:ext cx="5181600" cy="1143000"/>
          </a:xfrm>
        </p:spPr>
        <p:txBody>
          <a:bodyPr>
            <a:noAutofit/>
          </a:bodyPr>
          <a:lstStyle/>
          <a:p>
            <a:pPr algn="r"/>
            <a:r>
              <a:rPr lang="en-US" b="1" dirty="0" smtClean="0">
                <a:latin typeface="Century Gothic" panose="020B0502020202020204" pitchFamily="34" charset="0"/>
              </a:rPr>
              <a:t>Things We Can Do</a:t>
            </a:r>
            <a:endParaRPr lang="en-US" b="1" dirty="0">
              <a:latin typeface="Century Gothic" panose="020B0502020202020204" pitchFamily="34" charset="0"/>
            </a:endParaRPr>
          </a:p>
        </p:txBody>
      </p:sp>
      <p:pic>
        <p:nvPicPr>
          <p:cNvPr id="2050" name="Picture 2" descr="https://sp.yimg.com/xj/th?id=OIP.Mf9f7999dcf7623c8782332b945b2b88b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656667"/>
            <a:ext cx="1744980" cy="193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16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Types of Executive Function Skills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smtClean="0">
                <a:solidFill>
                  <a:srgbClr val="000000"/>
                </a:solidFill>
                <a:cs typeface="Verdana"/>
              </a:rPr>
              <a:t>Working Memory</a:t>
            </a:r>
            <a:r>
              <a:rPr lang="en-US" sz="2400" dirty="0" smtClean="0">
                <a:solidFill>
                  <a:srgbClr val="000000"/>
                </a:solidFill>
                <a:cs typeface="Verdana"/>
              </a:rPr>
              <a:t> — Hold and manipulate information in our heads over short periods </a:t>
            </a:r>
            <a:br>
              <a:rPr lang="en-US" sz="2400" dirty="0" smtClean="0">
                <a:solidFill>
                  <a:srgbClr val="000000"/>
                </a:solidFill>
                <a:cs typeface="Verdana"/>
              </a:rPr>
            </a:br>
            <a:r>
              <a:rPr lang="en-US" sz="2400" dirty="0" smtClean="0">
                <a:solidFill>
                  <a:srgbClr val="000000"/>
                </a:solidFill>
                <a:cs typeface="Verdana"/>
              </a:rPr>
              <a:t>of time</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0" indent="0">
              <a:spcBef>
                <a:spcPts val="0"/>
              </a:spcBef>
              <a:buNone/>
            </a:pPr>
            <a:r>
              <a:rPr lang="en-US" sz="2400" b="1" dirty="0" smtClean="0"/>
              <a:t>Mental Flexibility</a:t>
            </a:r>
            <a:r>
              <a:rPr lang="en-US" sz="2400" dirty="0" smtClean="0"/>
              <a:t> — Adjust to changed </a:t>
            </a:r>
            <a:br>
              <a:rPr lang="en-US" sz="2400" dirty="0" smtClean="0"/>
            </a:br>
            <a:r>
              <a:rPr lang="en-US" sz="2400" dirty="0" smtClean="0"/>
              <a:t>demands, priorities or perspectives</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pic>
        <p:nvPicPr>
          <p:cNvPr id="7" name="Picture 21" descr="Screen shot 2011-11-18 at 10.33.11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3688" y="1600200"/>
            <a:ext cx="28559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F - math proble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391" y="3048000"/>
            <a:ext cx="1957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EF - chess ga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4343400"/>
            <a:ext cx="263301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325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These Same Skills Are Needed by the </a:t>
            </a:r>
            <a:br>
              <a:rPr lang="en-US" dirty="0" smtClean="0"/>
            </a:br>
            <a:r>
              <a:rPr lang="en-US" dirty="0" smtClean="0"/>
              <a:t>Adults Who Care for Children</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grpSp>
        <p:nvGrpSpPr>
          <p:cNvPr id="12" name="Group 11"/>
          <p:cNvGrpSpPr/>
          <p:nvPr/>
        </p:nvGrpSpPr>
        <p:grpSpPr>
          <a:xfrm>
            <a:off x="-7" y="1676404"/>
            <a:ext cx="4914267" cy="4539349"/>
            <a:chOff x="-8" y="1676402"/>
            <a:chExt cx="4914267" cy="4539349"/>
          </a:xfrm>
        </p:grpSpPr>
        <p:sp>
          <p:nvSpPr>
            <p:cNvPr id="13" name="Isosceles Triangle 12"/>
            <p:cNvSpPr/>
            <p:nvPr/>
          </p:nvSpPr>
          <p:spPr>
            <a:xfrm rot="5400000">
              <a:off x="187451" y="1488943"/>
              <a:ext cx="4539349" cy="4914267"/>
            </a:xfrm>
            <a:prstGeom prst="triangle">
              <a:avLst/>
            </a:prstGeom>
            <a:gradFill flip="none" rotWithShape="1">
              <a:gsLst>
                <a:gs pos="0">
                  <a:srgbClr val="BF2F37"/>
                </a:gs>
                <a:gs pos="100000">
                  <a:srgbClr val="FFB728"/>
                </a:gs>
              </a:gsLst>
              <a:lin ang="157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
          <p:nvSpPr>
            <p:cNvPr id="14" name="TextBox 13"/>
            <p:cNvSpPr txBox="1"/>
            <p:nvPr/>
          </p:nvSpPr>
          <p:spPr>
            <a:xfrm>
              <a:off x="1225246" y="3158870"/>
              <a:ext cx="814647" cy="400110"/>
            </a:xfrm>
            <a:prstGeom prst="rect">
              <a:avLst/>
            </a:prstGeom>
            <a:noFill/>
          </p:spPr>
          <p:txBody>
            <a:bodyPr wrap="none" rtlCol="0">
              <a:spAutoFit/>
            </a:bodyPr>
            <a:lstStyle/>
            <a:p>
              <a:r>
                <a:rPr lang="en-US" sz="2000" dirty="0" smtClean="0">
                  <a:solidFill>
                    <a:srgbClr val="000000"/>
                  </a:solidFill>
                  <a:latin typeface="+mj-lt"/>
                  <a:cs typeface="Verdana"/>
                </a:rPr>
                <a:t>Chaos</a:t>
              </a:r>
              <a:endParaRPr lang="en-US" sz="2000" dirty="0">
                <a:solidFill>
                  <a:srgbClr val="000000"/>
                </a:solidFill>
                <a:latin typeface="+mj-lt"/>
                <a:cs typeface="Verdana"/>
              </a:endParaRPr>
            </a:p>
          </p:txBody>
        </p:sp>
        <p:sp>
          <p:nvSpPr>
            <p:cNvPr id="15" name="TextBox 14"/>
            <p:cNvSpPr txBox="1"/>
            <p:nvPr/>
          </p:nvSpPr>
          <p:spPr>
            <a:xfrm>
              <a:off x="1225246" y="4234658"/>
              <a:ext cx="978986" cy="400110"/>
            </a:xfrm>
            <a:prstGeom prst="rect">
              <a:avLst/>
            </a:prstGeom>
            <a:noFill/>
          </p:spPr>
          <p:txBody>
            <a:bodyPr wrap="none" rtlCol="0">
              <a:spAutoFit/>
            </a:bodyPr>
            <a:lstStyle/>
            <a:p>
              <a:r>
                <a:rPr lang="en-US" sz="2000" dirty="0" smtClean="0">
                  <a:solidFill>
                    <a:srgbClr val="000000"/>
                  </a:solidFill>
                  <a:latin typeface="+mj-lt"/>
                  <a:cs typeface="Verdana"/>
                </a:rPr>
                <a:t>Poverty</a:t>
              </a:r>
              <a:endParaRPr lang="en-US" sz="2000" dirty="0">
                <a:solidFill>
                  <a:srgbClr val="000000"/>
                </a:solidFill>
                <a:latin typeface="+mj-lt"/>
                <a:cs typeface="Verdana"/>
              </a:endParaRPr>
            </a:p>
          </p:txBody>
        </p:sp>
        <p:sp>
          <p:nvSpPr>
            <p:cNvPr id="16" name="TextBox 15"/>
            <p:cNvSpPr txBox="1"/>
            <p:nvPr/>
          </p:nvSpPr>
          <p:spPr>
            <a:xfrm>
              <a:off x="165978" y="4603990"/>
              <a:ext cx="1648080" cy="400110"/>
            </a:xfrm>
            <a:prstGeom prst="rect">
              <a:avLst/>
            </a:prstGeom>
            <a:noFill/>
          </p:spPr>
          <p:txBody>
            <a:bodyPr wrap="none" rtlCol="0">
              <a:spAutoFit/>
            </a:bodyPr>
            <a:lstStyle/>
            <a:p>
              <a:r>
                <a:rPr lang="en-US" sz="2000" dirty="0" smtClean="0">
                  <a:solidFill>
                    <a:srgbClr val="000000"/>
                  </a:solidFill>
                  <a:latin typeface="+mj-lt"/>
                  <a:cs typeface="Verdana"/>
                </a:rPr>
                <a:t>Maltreatment</a:t>
              </a:r>
              <a:endParaRPr lang="en-US" sz="2000" dirty="0">
                <a:solidFill>
                  <a:srgbClr val="000000"/>
                </a:solidFill>
                <a:latin typeface="+mj-lt"/>
                <a:cs typeface="Verdana"/>
              </a:endParaRPr>
            </a:p>
          </p:txBody>
        </p:sp>
        <p:sp>
          <p:nvSpPr>
            <p:cNvPr id="25" name="TextBox 24"/>
            <p:cNvSpPr txBox="1"/>
            <p:nvPr/>
          </p:nvSpPr>
          <p:spPr>
            <a:xfrm>
              <a:off x="165978" y="2558155"/>
              <a:ext cx="1083951" cy="400110"/>
            </a:xfrm>
            <a:prstGeom prst="rect">
              <a:avLst/>
            </a:prstGeom>
            <a:noFill/>
          </p:spPr>
          <p:txBody>
            <a:bodyPr wrap="none" rtlCol="0">
              <a:spAutoFit/>
            </a:bodyPr>
            <a:lstStyle/>
            <a:p>
              <a:r>
                <a:rPr lang="en-US" sz="2000" dirty="0" smtClean="0">
                  <a:solidFill>
                    <a:srgbClr val="000000"/>
                  </a:solidFill>
                  <a:latin typeface="+mj-lt"/>
                  <a:cs typeface="Verdana"/>
                </a:rPr>
                <a:t>Violence</a:t>
              </a:r>
              <a:endParaRPr lang="en-US" sz="2000" dirty="0">
                <a:solidFill>
                  <a:srgbClr val="000000"/>
                </a:solidFill>
                <a:latin typeface="+mj-lt"/>
                <a:cs typeface="Verdana"/>
              </a:endParaRPr>
            </a:p>
          </p:txBody>
        </p:sp>
        <p:sp>
          <p:nvSpPr>
            <p:cNvPr id="26" name="TextBox 25"/>
            <p:cNvSpPr txBox="1"/>
            <p:nvPr/>
          </p:nvSpPr>
          <p:spPr>
            <a:xfrm>
              <a:off x="165978" y="3112153"/>
              <a:ext cx="1331616" cy="707886"/>
            </a:xfrm>
            <a:prstGeom prst="rect">
              <a:avLst/>
            </a:prstGeom>
            <a:noFill/>
          </p:spPr>
          <p:txBody>
            <a:bodyPr wrap="square" rtlCol="0">
              <a:spAutoFit/>
            </a:bodyPr>
            <a:lstStyle/>
            <a:p>
              <a:r>
                <a:rPr lang="en-US" sz="2000" dirty="0" smtClean="0">
                  <a:solidFill>
                    <a:srgbClr val="000000"/>
                  </a:solidFill>
                  <a:latin typeface="+mj-lt"/>
                  <a:cs typeface="Verdana"/>
                </a:rPr>
                <a:t>Mental Illness</a:t>
              </a:r>
              <a:endParaRPr lang="en-US" sz="2000" dirty="0">
                <a:solidFill>
                  <a:srgbClr val="000000"/>
                </a:solidFill>
                <a:latin typeface="+mj-lt"/>
                <a:cs typeface="Verdana"/>
              </a:endParaRPr>
            </a:p>
          </p:txBody>
        </p:sp>
        <p:sp>
          <p:nvSpPr>
            <p:cNvPr id="27" name="TextBox 26"/>
            <p:cNvSpPr txBox="1"/>
            <p:nvPr/>
          </p:nvSpPr>
          <p:spPr>
            <a:xfrm>
              <a:off x="165978" y="3814836"/>
              <a:ext cx="1504725" cy="707886"/>
            </a:xfrm>
            <a:prstGeom prst="rect">
              <a:avLst/>
            </a:prstGeom>
            <a:noFill/>
          </p:spPr>
          <p:txBody>
            <a:bodyPr wrap="square" rtlCol="0">
              <a:spAutoFit/>
            </a:bodyPr>
            <a:lstStyle/>
            <a:p>
              <a:r>
                <a:rPr lang="en-US" sz="2000" dirty="0" smtClean="0">
                  <a:solidFill>
                    <a:srgbClr val="000000"/>
                  </a:solidFill>
                  <a:latin typeface="+mj-lt"/>
                  <a:cs typeface="Verdana"/>
                </a:rPr>
                <a:t>Substance Abuse</a:t>
              </a:r>
              <a:endParaRPr lang="en-US" sz="2000" dirty="0">
                <a:solidFill>
                  <a:srgbClr val="000000"/>
                </a:solidFill>
                <a:latin typeface="+mj-lt"/>
                <a:cs typeface="Verdana"/>
              </a:endParaRPr>
            </a:p>
          </p:txBody>
        </p:sp>
        <p:sp>
          <p:nvSpPr>
            <p:cNvPr id="28" name="TextBox 27"/>
            <p:cNvSpPr txBox="1"/>
            <p:nvPr/>
          </p:nvSpPr>
          <p:spPr>
            <a:xfrm>
              <a:off x="1670703" y="3704254"/>
              <a:ext cx="806439" cy="400110"/>
            </a:xfrm>
            <a:prstGeom prst="rect">
              <a:avLst/>
            </a:prstGeom>
            <a:noFill/>
          </p:spPr>
          <p:txBody>
            <a:bodyPr wrap="none" rtlCol="0">
              <a:spAutoFit/>
            </a:bodyPr>
            <a:lstStyle/>
            <a:p>
              <a:r>
                <a:rPr lang="en-US" sz="2000" dirty="0" smtClean="0">
                  <a:solidFill>
                    <a:srgbClr val="000000"/>
                  </a:solidFill>
                  <a:latin typeface="+mj-lt"/>
                  <a:cs typeface="Verdana"/>
                </a:rPr>
                <a:t>Stress</a:t>
              </a:r>
              <a:endParaRPr lang="en-US" sz="2000" dirty="0">
                <a:solidFill>
                  <a:srgbClr val="000000"/>
                </a:solidFill>
                <a:latin typeface="+mj-lt"/>
                <a:cs typeface="Verdana"/>
              </a:endParaRPr>
            </a:p>
          </p:txBody>
        </p:sp>
      </p:grpSp>
      <p:sp>
        <p:nvSpPr>
          <p:cNvPr id="29" name="Isosceles Triangle 28"/>
          <p:cNvSpPr/>
          <p:nvPr/>
        </p:nvSpPr>
        <p:spPr>
          <a:xfrm rot="16200000" flipH="1">
            <a:off x="3873943" y="945691"/>
            <a:ext cx="4539350" cy="6000769"/>
          </a:xfrm>
          <a:prstGeom prst="triangle">
            <a:avLst/>
          </a:prstGeom>
          <a:gradFill flip="none" rotWithShape="1">
            <a:gsLst>
              <a:gs pos="0">
                <a:srgbClr val="729AC7"/>
              </a:gs>
              <a:gs pos="100000">
                <a:schemeClr val="accent1">
                  <a:lumMod val="20000"/>
                  <a:lumOff val="80000"/>
                </a:schemeClr>
              </a:gs>
            </a:gsLst>
            <a:lin ang="1572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Verdana"/>
            </a:endParaRPr>
          </a:p>
        </p:txBody>
      </p:sp>
      <p:grpSp>
        <p:nvGrpSpPr>
          <p:cNvPr id="17" name="Group 16"/>
          <p:cNvGrpSpPr/>
          <p:nvPr/>
        </p:nvGrpSpPr>
        <p:grpSpPr>
          <a:xfrm>
            <a:off x="2184401" y="1828800"/>
            <a:ext cx="4422389" cy="4508500"/>
            <a:chOff x="2184400" y="1828800"/>
            <a:chExt cx="4422389" cy="4508500"/>
          </a:xfrm>
        </p:grpSpPr>
        <p:pic>
          <p:nvPicPr>
            <p:cNvPr id="18" name="Picture 17" descr="blue dad.jpg"/>
            <p:cNvPicPr>
              <a:picLocks noChangeAspect="1"/>
            </p:cNvPicPr>
            <p:nvPr/>
          </p:nvPicPr>
          <p:blipFill>
            <a:blip r:embed="rId3" cstate="print">
              <a:extLst>
                <a:ext uri="{BEBA8EAE-BF5A-486C-A8C5-ECC9F3942E4B}">
                  <a14:imgProps xmlns:a14="http://schemas.microsoft.com/office/drawing/2010/main">
                    <a14:imgLayer r:embed="rId4">
                      <a14:imgEffect>
                        <a14:backgroundRemoval t="335" b="99624" l="579" r="100000"/>
                      </a14:imgEffect>
                    </a14:imgLayer>
                  </a14:imgProps>
                </a:ext>
                <a:ext uri="{28A0092B-C50C-407E-A947-70E740481C1C}">
                  <a14:useLocalDpi xmlns:a14="http://schemas.microsoft.com/office/drawing/2010/main" val="0"/>
                </a:ext>
              </a:extLst>
            </a:blip>
            <a:stretch>
              <a:fillRect/>
            </a:stretch>
          </p:blipFill>
          <p:spPr>
            <a:xfrm>
              <a:off x="4475834" y="1828800"/>
              <a:ext cx="2130955" cy="3276600"/>
            </a:xfrm>
            <a:prstGeom prst="rect">
              <a:avLst/>
            </a:prstGeom>
            <a:effectLst>
              <a:outerShdw blurRad="76200" dir="18900000" sy="23000" kx="-1200000" algn="bl" rotWithShape="0">
                <a:prstClr val="black">
                  <a:alpha val="20000"/>
                </a:prstClr>
              </a:outerShdw>
            </a:effectLst>
          </p:spPr>
        </p:pic>
        <p:pic>
          <p:nvPicPr>
            <p:cNvPr id="19" name="Picture 18" descr="blue mom.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678" b="92850" l="6398" r="92194"/>
                      </a14:imgEffect>
                    </a14:imgLayer>
                  </a14:imgProps>
                </a:ext>
                <a:ext uri="{28A0092B-C50C-407E-A947-70E740481C1C}">
                  <a14:useLocalDpi xmlns:a14="http://schemas.microsoft.com/office/drawing/2010/main" val="0"/>
                </a:ext>
              </a:extLst>
            </a:blip>
            <a:srcRect l="8120" t="8013" r="6410" b="7300"/>
            <a:stretch/>
          </p:blipFill>
          <p:spPr>
            <a:xfrm>
              <a:off x="2456647" y="1841497"/>
              <a:ext cx="2230244" cy="2946400"/>
            </a:xfrm>
            <a:prstGeom prst="rect">
              <a:avLst/>
            </a:prstGeom>
            <a:effectLst>
              <a:outerShdw blurRad="76200" dir="13500000" sy="23000" kx="1200000" algn="br" rotWithShape="0">
                <a:prstClr val="black">
                  <a:alpha val="20000"/>
                </a:prstClr>
              </a:outerShdw>
            </a:effectLst>
          </p:spPr>
        </p:pic>
        <p:pic>
          <p:nvPicPr>
            <p:cNvPr id="20" name="Picture 19" descr="baby-silhouette-md.png"/>
            <p:cNvPicPr>
              <a:picLocks noChangeAspect="1"/>
            </p:cNvPicPr>
            <p:nvPr/>
          </p:nvPicPr>
          <p:blipFill>
            <a:blip r:embed="rId7">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3335879" y="3437023"/>
              <a:ext cx="1831532" cy="1461526"/>
            </a:xfrm>
            <a:prstGeom prst="rect">
              <a:avLst/>
            </a:prstGeom>
            <a:effectLst>
              <a:outerShdw blurRad="76200" dir="13500000" sy="23000" kx="1200000" algn="br" rotWithShape="0">
                <a:prstClr val="black">
                  <a:alpha val="20000"/>
                </a:prstClr>
              </a:outerShdw>
            </a:effectLst>
          </p:spPr>
        </p:pic>
        <p:pic>
          <p:nvPicPr>
            <p:cNvPr id="21" name="Picture 20" descr="caregiver and child blue.jpg"/>
            <p:cNvPicPr>
              <a:picLocks noChangeAspect="1"/>
            </p:cNvPicPr>
            <p:nvPr/>
          </p:nvPicPr>
          <p:blipFill>
            <a:blip r:embed="rId8">
              <a:duotone>
                <a:prstClr val="black"/>
                <a:srgbClr val="3A6E8F">
                  <a:tint val="45000"/>
                  <a:satMod val="400000"/>
                </a:srgbClr>
              </a:duotone>
              <a:extLst>
                <a:ext uri="{28A0092B-C50C-407E-A947-70E740481C1C}">
                  <a14:useLocalDpi xmlns:a14="http://schemas.microsoft.com/office/drawing/2010/main" val="0"/>
                </a:ext>
              </a:extLst>
            </a:blip>
            <a:srcRect/>
            <a:stretch>
              <a:fillRect/>
            </a:stretch>
          </p:blipFill>
          <p:spPr bwMode="auto">
            <a:xfrm>
              <a:off x="2184400" y="3429000"/>
              <a:ext cx="3683000" cy="2908300"/>
            </a:xfrm>
            <a:prstGeom prst="rect">
              <a:avLst/>
            </a:prstGeom>
            <a:noFill/>
            <a:ln>
              <a:noFill/>
            </a:ln>
            <a:effectLst>
              <a:outerShdw blurRad="635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img-thing.jpeg"/>
            <p:cNvPicPr>
              <a:picLocks noChangeAspect="1"/>
            </p:cNvPicPr>
            <p:nvPr/>
          </p:nvPicPr>
          <p:blipFill>
            <a:blip r:embed="rId9"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13924118" flipH="1" flipV="1">
              <a:off x="3315560" y="1966794"/>
              <a:ext cx="570853" cy="570853"/>
            </a:xfrm>
            <a:prstGeom prst="rect">
              <a:avLst/>
            </a:prstGeom>
          </p:spPr>
        </p:pic>
        <p:pic>
          <p:nvPicPr>
            <p:cNvPr id="23" name="Picture 22" descr="img-thing.jpeg"/>
            <p:cNvPicPr>
              <a:picLocks noChangeAspect="1"/>
            </p:cNvPicPr>
            <p:nvPr/>
          </p:nvPicPr>
          <p:blipFill>
            <a:blip r:embed="rId10"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7681166" flipV="1">
              <a:off x="3097420" y="3519287"/>
              <a:ext cx="622293" cy="622293"/>
            </a:xfrm>
            <a:prstGeom prst="rect">
              <a:avLst/>
            </a:prstGeom>
          </p:spPr>
        </p:pic>
        <p:pic>
          <p:nvPicPr>
            <p:cNvPr id="24" name="Picture 23" descr="img-thing.jpeg"/>
            <p:cNvPicPr>
              <a:picLocks noChangeAspect="1"/>
            </p:cNvPicPr>
            <p:nvPr/>
          </p:nvPicPr>
          <p:blipFill>
            <a:blip r:embed="rId11"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13497359" flipH="1" flipV="1">
              <a:off x="4605175" y="2037211"/>
              <a:ext cx="528110" cy="528110"/>
            </a:xfrm>
            <a:prstGeom prst="rect">
              <a:avLst/>
            </a:prstGeom>
          </p:spPr>
        </p:pic>
      </p:grpSp>
      <p:sp>
        <p:nvSpPr>
          <p:cNvPr id="30" name="TextBox 29"/>
          <p:cNvSpPr txBox="1"/>
          <p:nvPr/>
        </p:nvSpPr>
        <p:spPr>
          <a:xfrm>
            <a:off x="6733786" y="2819400"/>
            <a:ext cx="2438400" cy="707886"/>
          </a:xfrm>
          <a:prstGeom prst="rect">
            <a:avLst/>
          </a:prstGeom>
          <a:noFill/>
        </p:spPr>
        <p:txBody>
          <a:bodyPr wrap="square" rtlCol="0">
            <a:spAutoFit/>
          </a:bodyPr>
          <a:lstStyle/>
          <a:p>
            <a:r>
              <a:rPr lang="en-US" sz="2000" dirty="0">
                <a:solidFill>
                  <a:srgbClr val="000000"/>
                </a:solidFill>
                <a:latin typeface="+mj-lt"/>
                <a:cs typeface="Verdana"/>
              </a:rPr>
              <a:t>Responsive </a:t>
            </a:r>
            <a:r>
              <a:rPr lang="en-US" sz="2000" dirty="0" smtClean="0">
                <a:solidFill>
                  <a:srgbClr val="000000"/>
                </a:solidFill>
                <a:latin typeface="+mj-lt"/>
                <a:cs typeface="Verdana"/>
              </a:rPr>
              <a:t>Caregiving</a:t>
            </a:r>
            <a:endParaRPr lang="en-US" sz="2000" dirty="0">
              <a:latin typeface="+mj-lt"/>
            </a:endParaRPr>
          </a:p>
        </p:txBody>
      </p:sp>
      <p:sp>
        <p:nvSpPr>
          <p:cNvPr id="31" name="TextBox 30"/>
          <p:cNvSpPr txBox="1"/>
          <p:nvPr/>
        </p:nvSpPr>
        <p:spPr>
          <a:xfrm>
            <a:off x="6733786" y="3638490"/>
            <a:ext cx="23932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j-lt"/>
                <a:cs typeface="Verdana"/>
              </a:rPr>
              <a:t>Stable Environments</a:t>
            </a:r>
            <a:endParaRPr kumimoji="0" lang="en-US" sz="2000" b="0" i="0" u="none" strike="noStrike" kern="0" cap="none" spc="0" normalizeH="0" baseline="0" noProof="0" dirty="0">
              <a:ln>
                <a:noFill/>
              </a:ln>
              <a:solidFill>
                <a:sysClr val="windowText" lastClr="000000"/>
              </a:solidFill>
              <a:effectLst/>
              <a:uLnTx/>
              <a:uFillTx/>
              <a:latin typeface="+mj-lt"/>
            </a:endParaRPr>
          </a:p>
        </p:txBody>
      </p:sp>
      <p:sp>
        <p:nvSpPr>
          <p:cNvPr id="32" name="TextBox 31"/>
          <p:cNvSpPr txBox="1"/>
          <p:nvPr/>
        </p:nvSpPr>
        <p:spPr>
          <a:xfrm>
            <a:off x="6733786" y="4191000"/>
            <a:ext cx="2486414" cy="707886"/>
          </a:xfrm>
          <a:prstGeom prst="rect">
            <a:avLst/>
          </a:prstGeom>
          <a:noFill/>
        </p:spPr>
        <p:txBody>
          <a:bodyPr wrap="square" rtlCol="0">
            <a:spAutoFit/>
          </a:bodyPr>
          <a:lstStyle/>
          <a:p>
            <a:r>
              <a:rPr lang="en-US" sz="2000" dirty="0" smtClean="0">
                <a:solidFill>
                  <a:srgbClr val="000000"/>
                </a:solidFill>
                <a:latin typeface="+mj-lt"/>
                <a:cs typeface="Verdana"/>
              </a:rPr>
              <a:t>Economic </a:t>
            </a:r>
            <a:br>
              <a:rPr lang="en-US" sz="2000" dirty="0" smtClean="0">
                <a:solidFill>
                  <a:srgbClr val="000000"/>
                </a:solidFill>
                <a:latin typeface="+mj-lt"/>
                <a:cs typeface="Verdana"/>
              </a:rPr>
            </a:br>
            <a:r>
              <a:rPr lang="en-US" sz="2000" dirty="0" smtClean="0">
                <a:solidFill>
                  <a:srgbClr val="000000"/>
                </a:solidFill>
                <a:latin typeface="+mj-lt"/>
                <a:cs typeface="Verdana"/>
              </a:rPr>
              <a:t>Self-Sufficiency</a:t>
            </a:r>
            <a:endParaRPr lang="en-US" sz="2000" dirty="0">
              <a:solidFill>
                <a:srgbClr val="000000"/>
              </a:solidFill>
              <a:latin typeface="+mj-lt"/>
              <a:cs typeface="Verdana"/>
            </a:endParaRPr>
          </a:p>
        </p:txBody>
      </p:sp>
    </p:spTree>
    <p:extLst>
      <p:ext uri="{BB962C8B-B14F-4D97-AF65-F5344CB8AC3E}">
        <p14:creationId xmlns:p14="http://schemas.microsoft.com/office/powerpoint/2010/main" val="2000619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94738"/>
            <a:ext cx="1513490" cy="15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9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485" y="28956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06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543"/>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766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95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014"/>
          <a:stretch/>
        </p:blipFill>
        <p:spPr bwMode="auto">
          <a:xfrm>
            <a:off x="391886" y="183424"/>
            <a:ext cx="4419599" cy="318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810000"/>
            <a:ext cx="8654143" cy="2585323"/>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your employees have affordable quality daycare?</a:t>
            </a:r>
          </a:p>
          <a:p>
            <a:pPr marL="285750" indent="-285750">
              <a:buFont typeface="Wingdings" panose="05000000000000000000" pitchFamily="2" charset="2"/>
              <a:buChar char="q"/>
            </a:pPr>
            <a:endParaRPr lang="en-US" sz="2400" dirty="0">
              <a:solidFill>
                <a:prstClr val="black"/>
              </a:solidFill>
              <a:latin typeface="Century Gothic" panose="020B0502020202020204" pitchFamily="34" charset="0"/>
            </a:endParaRPr>
          </a:p>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your employees have daycare where they work?</a:t>
            </a:r>
          </a:p>
          <a:p>
            <a:pPr marL="285750" indent="-285750">
              <a:buFont typeface="Wingdings" panose="05000000000000000000" pitchFamily="2" charset="2"/>
              <a:buChar char="q"/>
            </a:pPr>
            <a:endParaRPr lang="en-US" sz="2400" dirty="0">
              <a:solidFill>
                <a:prstClr val="black"/>
              </a:solidFill>
              <a:latin typeface="Century Gothic" panose="020B0502020202020204" pitchFamily="34" charset="0"/>
            </a:endParaRPr>
          </a:p>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 and other employers support area daycare providers?</a:t>
            </a:r>
          </a:p>
          <a:p>
            <a:endParaRPr lang="en-US" dirty="0">
              <a:solidFill>
                <a:prstClr val="black"/>
              </a:solidFill>
            </a:endParaRPr>
          </a:p>
        </p:txBody>
      </p:sp>
      <p:sp>
        <p:nvSpPr>
          <p:cNvPr id="3" name="Left Arrow 2"/>
          <p:cNvSpPr/>
          <p:nvPr/>
        </p:nvSpPr>
        <p:spPr>
          <a:xfrm>
            <a:off x="5105400" y="1777317"/>
            <a:ext cx="827314" cy="3304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36208" y="869376"/>
            <a:ext cx="2755392" cy="1815882"/>
          </a:xfrm>
          <a:prstGeom prst="rect">
            <a:avLst/>
          </a:prstGeom>
          <a:noFill/>
        </p:spPr>
        <p:txBody>
          <a:bodyPr wrap="square" rtlCol="0">
            <a:spAutoFit/>
          </a:bodyPr>
          <a:lstStyle/>
          <a:p>
            <a:endParaRPr lang="en-US" sz="2800" b="1" dirty="0" smtClean="0">
              <a:solidFill>
                <a:prstClr val="black"/>
              </a:solidFill>
              <a:latin typeface="Comic Sans MS" panose="030F0702030302020204" pitchFamily="66" charset="0"/>
            </a:endParaRPr>
          </a:p>
          <a:p>
            <a:r>
              <a:rPr lang="en-US" sz="2800" b="1" dirty="0" smtClean="0">
                <a:solidFill>
                  <a:prstClr val="black"/>
                </a:solidFill>
                <a:latin typeface="Comic Sans MS" panose="030F0702030302020204" pitchFamily="66" charset="0"/>
              </a:rPr>
              <a:t>Your future employees in training?</a:t>
            </a:r>
            <a:endParaRPr lang="en-US" sz="2800" b="1" dirty="0">
              <a:solidFill>
                <a:prstClr val="black"/>
              </a:solidFill>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668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197" y="3200400"/>
            <a:ext cx="447156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1000"/>
            <a:ext cx="4419600" cy="24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07" y="609601"/>
            <a:ext cx="4458494" cy="250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999" y="3429000"/>
            <a:ext cx="4267201" cy="2862322"/>
          </a:xfrm>
          <a:prstGeom prst="rect">
            <a:avLst/>
          </a:prstGeom>
          <a:noFill/>
        </p:spPr>
        <p:txBody>
          <a:bodyPr wrap="square" rtlCol="0">
            <a:spAutoFit/>
          </a:bodyPr>
          <a:lstStyle/>
          <a:p>
            <a:r>
              <a:rPr lang="en-US" sz="3600" dirty="0" smtClean="0">
                <a:solidFill>
                  <a:prstClr val="black"/>
                </a:solidFill>
                <a:latin typeface="Century Gothic" panose="020B0502020202020204" pitchFamily="34" charset="0"/>
              </a:rPr>
              <a:t>Is your:</a:t>
            </a:r>
          </a:p>
          <a:p>
            <a:r>
              <a:rPr lang="en-US" sz="3600" dirty="0" smtClean="0">
                <a:solidFill>
                  <a:prstClr val="black"/>
                </a:solidFill>
                <a:latin typeface="Century Gothic" panose="020B0502020202020204" pitchFamily="34" charset="0"/>
              </a:rPr>
              <a:t>business, school, club, church or organization hosting these?</a:t>
            </a:r>
            <a:endParaRPr lang="en-US" sz="3600" dirty="0">
              <a:solidFill>
                <a:prstClr val="black"/>
              </a:solidFill>
              <a:latin typeface="Century Gothic" panose="020B0502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75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582513" cy="1143000"/>
          </a:xfrm>
        </p:spPr>
        <p:txBody>
          <a:bodyPr>
            <a:normAutofit/>
          </a:bodyPr>
          <a:lstStyle/>
          <a:p>
            <a:r>
              <a:rPr lang="en-US" dirty="0" smtClean="0"/>
              <a:t>Success By Six</a:t>
            </a:r>
            <a:endParaRPr lang="en-US" dirty="0"/>
          </a:p>
        </p:txBody>
      </p:sp>
      <p:sp>
        <p:nvSpPr>
          <p:cNvPr id="3" name="Content Placeholder 2"/>
          <p:cNvSpPr>
            <a:spLocks noGrp="1"/>
          </p:cNvSpPr>
          <p:nvPr>
            <p:ph sz="half" idx="1"/>
          </p:nvPr>
        </p:nvSpPr>
        <p:spPr/>
        <p:txBody>
          <a:bodyPr/>
          <a:lstStyle/>
          <a:p>
            <a:r>
              <a:rPr lang="en-US" dirty="0" smtClean="0"/>
              <a:t>Importance of Early learning</a:t>
            </a:r>
          </a:p>
          <a:p>
            <a:pPr lvl="1"/>
            <a:r>
              <a:rPr lang="en-US" dirty="0"/>
              <a:t>Cradle to School</a:t>
            </a:r>
          </a:p>
          <a:p>
            <a:pPr lvl="1"/>
            <a:r>
              <a:rPr lang="en-US" dirty="0" smtClean="0"/>
              <a:t>Brain Development</a:t>
            </a:r>
          </a:p>
          <a:p>
            <a:pPr lvl="1"/>
            <a:r>
              <a:rPr lang="en-US" dirty="0" smtClean="0"/>
              <a:t>Needs Fulfillment</a:t>
            </a:r>
          </a:p>
          <a:p>
            <a:r>
              <a:rPr lang="en-US" dirty="0" smtClean="0"/>
              <a:t>Parental Involvement</a:t>
            </a:r>
          </a:p>
          <a:p>
            <a:r>
              <a:rPr lang="en-US" dirty="0" smtClean="0"/>
              <a:t>Focused Programs</a:t>
            </a:r>
          </a:p>
          <a:p>
            <a:r>
              <a:rPr lang="en-US" dirty="0" smtClean="0"/>
              <a:t>Community Involvement</a:t>
            </a:r>
          </a:p>
        </p:txBody>
      </p:sp>
      <p:sp>
        <p:nvSpPr>
          <p:cNvPr id="4" name="Content Placeholder 3"/>
          <p:cNvSpPr>
            <a:spLocks noGrp="1"/>
          </p:cNvSpPr>
          <p:nvPr>
            <p:ph sz="half" idx="2"/>
          </p:nvPr>
        </p:nvSpPr>
        <p:spPr/>
        <p:txBody>
          <a:bodyPr/>
          <a:lstStyle/>
          <a:p>
            <a:r>
              <a:rPr lang="en-US" dirty="0" smtClean="0"/>
              <a:t>Born Learning</a:t>
            </a:r>
          </a:p>
          <a:p>
            <a:r>
              <a:rPr lang="en-US" dirty="0" smtClean="0"/>
              <a:t>Program Discussion</a:t>
            </a:r>
          </a:p>
          <a:p>
            <a:r>
              <a:rPr lang="en-US" dirty="0" smtClean="0"/>
              <a:t>Identify opportunities for collaboration</a:t>
            </a:r>
          </a:p>
          <a:p>
            <a:r>
              <a:rPr lang="en-US" dirty="0" smtClean="0"/>
              <a:t>Prune redundancy</a:t>
            </a:r>
          </a:p>
          <a:p>
            <a:r>
              <a:rPr lang="en-US" dirty="0" smtClean="0"/>
              <a:t>Think/act as a Team focused on Early Learning</a:t>
            </a:r>
          </a:p>
          <a:p>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507534"/>
            <a:ext cx="1304925" cy="104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63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17621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57600" y="928934"/>
            <a:ext cx="4038600" cy="769441"/>
          </a:xfrm>
          <a:prstGeom prst="rect">
            <a:avLst/>
          </a:prstGeom>
          <a:noFill/>
        </p:spPr>
        <p:txBody>
          <a:bodyPr wrap="square" rtlCol="0">
            <a:spAutoFit/>
          </a:bodyPr>
          <a:lstStyle/>
          <a:p>
            <a:r>
              <a:rPr lang="en-US" sz="4400" b="1" dirty="0" smtClean="0">
                <a:solidFill>
                  <a:schemeClr val="tx2"/>
                </a:solidFill>
                <a:latin typeface="Century Gothic" panose="020B0502020202020204" pitchFamily="34" charset="0"/>
              </a:rPr>
              <a:t>Born Learning</a:t>
            </a:r>
            <a:endParaRPr lang="en-US" sz="4400" b="1" dirty="0">
              <a:solidFill>
                <a:schemeClr val="tx2"/>
              </a:solidFill>
              <a:latin typeface="Century Gothic" panose="020B0502020202020204" pitchFamily="34" charset="0"/>
            </a:endParaRPr>
          </a:p>
        </p:txBody>
      </p:sp>
      <p:sp>
        <p:nvSpPr>
          <p:cNvPr id="3" name="Rectangle 2"/>
          <p:cNvSpPr/>
          <p:nvPr/>
        </p:nvSpPr>
        <p:spPr>
          <a:xfrm>
            <a:off x="381000" y="3352800"/>
            <a:ext cx="8458200" cy="2862322"/>
          </a:xfrm>
          <a:prstGeom prst="rect">
            <a:avLst/>
          </a:prstGeom>
        </p:spPr>
        <p:txBody>
          <a:bodyPr wrap="square">
            <a:spAutoFit/>
          </a:bodyPr>
          <a:lstStyle/>
          <a:p>
            <a:r>
              <a:rPr lang="en-US" sz="2000" dirty="0" smtClean="0">
                <a:latin typeface="Century Gothic" panose="020B0502020202020204" pitchFamily="34" charset="0"/>
              </a:rPr>
              <a:t>“The </a:t>
            </a:r>
            <a:r>
              <a:rPr lang="en-US" sz="2000" b="1" i="1" dirty="0">
                <a:latin typeface="Century Gothic" panose="020B0502020202020204" pitchFamily="34" charset="0"/>
              </a:rPr>
              <a:t>Born Learning Academy </a:t>
            </a:r>
            <a:r>
              <a:rPr lang="en-US" sz="2000" dirty="0">
                <a:latin typeface="Century Gothic" panose="020B0502020202020204" pitchFamily="34" charset="0"/>
              </a:rPr>
              <a:t>program was originally developed in Kentucky by the United Way of Kentucky and Toyota Motor Manufacturing, Kentucky, Inc. in 2009. The concept is based on the Harlem Children’s Zone Baby College and emphasizes the importance of early learning. The West Virginia-based academies are part of program expansion to states with Toyota manufacturing plants</a:t>
            </a:r>
            <a:r>
              <a:rPr lang="en-US" sz="2000" dirty="0" smtClean="0">
                <a:latin typeface="Century Gothic" panose="020B0502020202020204" pitchFamily="34" charset="0"/>
              </a:rPr>
              <a:t>.“ We </a:t>
            </a:r>
            <a:r>
              <a:rPr lang="en-US" sz="2000" dirty="0">
                <a:latin typeface="Century Gothic" panose="020B0502020202020204" pitchFamily="34" charset="0"/>
              </a:rPr>
              <a:t>are committed to helping develop the workforce for the future, not just for Toyota but for all business and industry</a:t>
            </a:r>
            <a:r>
              <a:rPr lang="en-US" sz="2000" dirty="0" smtClean="0">
                <a:latin typeface="Century Gothic" panose="020B0502020202020204" pitchFamily="34" charset="0"/>
              </a:rPr>
              <a:t>,”…</a:t>
            </a:r>
          </a:p>
          <a:p>
            <a:endParaRPr lang="en-US" sz="2000" dirty="0">
              <a:latin typeface="Century Gothic" panose="020B0502020202020204" pitchFamily="34" charset="0"/>
            </a:endParaRPr>
          </a:p>
        </p:txBody>
      </p:sp>
    </p:spTree>
    <p:extLst>
      <p:ext uri="{BB962C8B-B14F-4D97-AF65-F5344CB8AC3E}">
        <p14:creationId xmlns:p14="http://schemas.microsoft.com/office/powerpoint/2010/main" val="70826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Model</a:t>
            </a:r>
            <a:endParaRPr lang="en-US" dirty="0"/>
          </a:p>
        </p:txBody>
      </p:sp>
      <p:sp>
        <p:nvSpPr>
          <p:cNvPr id="3" name="TextBox 2"/>
          <p:cNvSpPr txBox="1"/>
          <p:nvPr/>
        </p:nvSpPr>
        <p:spPr>
          <a:xfrm>
            <a:off x="609600" y="1610380"/>
            <a:ext cx="1827936" cy="3416320"/>
          </a:xfrm>
          <a:prstGeom prst="rect">
            <a:avLst/>
          </a:prstGeom>
          <a:noFill/>
        </p:spPr>
        <p:txBody>
          <a:bodyPr wrap="none" rtlCol="0">
            <a:spAutoFit/>
          </a:bodyPr>
          <a:lstStyle/>
          <a:p>
            <a:r>
              <a:rPr lang="en-US" sz="2400" b="1" dirty="0" smtClean="0">
                <a:solidFill>
                  <a:prstClr val="black"/>
                </a:solidFill>
              </a:rPr>
              <a:t>Fate</a:t>
            </a:r>
          </a:p>
          <a:p>
            <a:endParaRPr lang="en-US" sz="2400" b="1" dirty="0">
              <a:solidFill>
                <a:prstClr val="black"/>
              </a:solidFill>
            </a:endParaRPr>
          </a:p>
          <a:p>
            <a:r>
              <a:rPr lang="en-US" sz="2400" b="1" dirty="0" smtClean="0">
                <a:solidFill>
                  <a:prstClr val="black"/>
                </a:solidFill>
              </a:rPr>
              <a:t>Free Will</a:t>
            </a:r>
          </a:p>
          <a:p>
            <a:endParaRPr lang="en-US" sz="2400" b="1" dirty="0">
              <a:solidFill>
                <a:prstClr val="black"/>
              </a:solidFill>
            </a:endParaRPr>
          </a:p>
          <a:p>
            <a:r>
              <a:rPr lang="en-US" sz="2400" b="1" dirty="0" smtClean="0">
                <a:solidFill>
                  <a:prstClr val="black"/>
                </a:solidFill>
              </a:rPr>
              <a:t>Parents</a:t>
            </a:r>
          </a:p>
          <a:p>
            <a:endParaRPr lang="en-US" sz="2400" b="1" dirty="0">
              <a:solidFill>
                <a:prstClr val="black"/>
              </a:solidFill>
            </a:endParaRPr>
          </a:p>
          <a:p>
            <a:r>
              <a:rPr lang="en-US" sz="2400" b="1" dirty="0" smtClean="0">
                <a:solidFill>
                  <a:prstClr val="black"/>
                </a:solidFill>
              </a:rPr>
              <a:t>Genes</a:t>
            </a:r>
          </a:p>
          <a:p>
            <a:endParaRPr lang="en-US" sz="2400" b="1" dirty="0">
              <a:solidFill>
                <a:prstClr val="black"/>
              </a:solidFill>
            </a:endParaRPr>
          </a:p>
          <a:p>
            <a:r>
              <a:rPr lang="en-US" sz="2400" b="1" dirty="0" smtClean="0">
                <a:solidFill>
                  <a:prstClr val="black"/>
                </a:solidFill>
              </a:rPr>
              <a:t>Environment</a:t>
            </a:r>
            <a:endParaRPr lang="en-US" sz="2400" b="1" dirty="0">
              <a:solidFill>
                <a:prstClr val="black"/>
              </a:solidFill>
            </a:endParaRPr>
          </a:p>
        </p:txBody>
      </p:sp>
      <p:sp>
        <p:nvSpPr>
          <p:cNvPr id="4" name="Rectangle 3"/>
          <p:cNvSpPr/>
          <p:nvPr/>
        </p:nvSpPr>
        <p:spPr>
          <a:xfrm>
            <a:off x="3276600" y="2514600"/>
            <a:ext cx="21336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Black Box</a:t>
            </a:r>
            <a:endParaRPr lang="en-US" sz="3600" dirty="0">
              <a:solidFill>
                <a:srgbClr val="FFFF00"/>
              </a:solidFill>
            </a:endParaRPr>
          </a:p>
        </p:txBody>
      </p:sp>
      <p:sp>
        <p:nvSpPr>
          <p:cNvPr id="5" name="TextBox 4"/>
          <p:cNvSpPr txBox="1"/>
          <p:nvPr/>
        </p:nvSpPr>
        <p:spPr>
          <a:xfrm>
            <a:off x="5943600" y="1610380"/>
            <a:ext cx="1706173" cy="523220"/>
          </a:xfrm>
          <a:prstGeom prst="rect">
            <a:avLst/>
          </a:prstGeom>
          <a:noFill/>
        </p:spPr>
        <p:txBody>
          <a:bodyPr wrap="none" rtlCol="0">
            <a:spAutoFit/>
          </a:bodyPr>
          <a:lstStyle/>
          <a:p>
            <a:r>
              <a:rPr lang="en-US" sz="2800" b="1" dirty="0" smtClean="0">
                <a:solidFill>
                  <a:prstClr val="black"/>
                </a:solidFill>
              </a:rPr>
              <a:t>Successful</a:t>
            </a:r>
            <a:endParaRPr lang="en-US" sz="2800" b="1" dirty="0">
              <a:solidFill>
                <a:prstClr val="black"/>
              </a:solidFill>
            </a:endParaRPr>
          </a:p>
        </p:txBody>
      </p:sp>
      <p:sp>
        <p:nvSpPr>
          <p:cNvPr id="6" name="TextBox 5"/>
          <p:cNvSpPr txBox="1"/>
          <p:nvPr/>
        </p:nvSpPr>
        <p:spPr>
          <a:xfrm>
            <a:off x="5943600" y="5094361"/>
            <a:ext cx="2105320" cy="523220"/>
          </a:xfrm>
          <a:prstGeom prst="rect">
            <a:avLst/>
          </a:prstGeom>
          <a:noFill/>
        </p:spPr>
        <p:txBody>
          <a:bodyPr wrap="none" rtlCol="0">
            <a:spAutoFit/>
          </a:bodyPr>
          <a:lstStyle/>
          <a:p>
            <a:r>
              <a:rPr lang="en-US" sz="2800" b="1" dirty="0" smtClean="0">
                <a:solidFill>
                  <a:prstClr val="black"/>
                </a:solidFill>
              </a:rPr>
              <a:t>Unsuccessful</a:t>
            </a:r>
            <a:endParaRPr lang="en-US" sz="2800" b="1" dirty="0">
              <a:solidFill>
                <a:prstClr val="black"/>
              </a:solidFill>
            </a:endParaRPr>
          </a:p>
        </p:txBody>
      </p:sp>
      <p:cxnSp>
        <p:nvCxnSpPr>
          <p:cNvPr id="8" name="Straight Arrow Connector 7"/>
          <p:cNvCxnSpPr/>
          <p:nvPr/>
        </p:nvCxnSpPr>
        <p:spPr>
          <a:xfrm flipV="1">
            <a:off x="5410200" y="2133600"/>
            <a:ext cx="685800" cy="381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10200" y="4343400"/>
            <a:ext cx="533400" cy="6833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95400" y="1871990"/>
            <a:ext cx="1905000" cy="64261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28800" y="2628900"/>
            <a:ext cx="1371600" cy="1143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76400" y="3318540"/>
            <a:ext cx="1524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523568" y="3810000"/>
            <a:ext cx="1676832" cy="3048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361984" y="4343400"/>
            <a:ext cx="914616" cy="3416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47900" y="5943600"/>
            <a:ext cx="1698670" cy="584775"/>
          </a:xfrm>
          <a:prstGeom prst="rect">
            <a:avLst/>
          </a:prstGeom>
          <a:noFill/>
        </p:spPr>
        <p:txBody>
          <a:bodyPr wrap="none" rtlCol="0">
            <a:spAutoFit/>
          </a:bodyPr>
          <a:lstStyle/>
          <a:p>
            <a:r>
              <a:rPr lang="en-US" sz="3200" dirty="0" smtClean="0">
                <a:solidFill>
                  <a:prstClr val="black"/>
                </a:solidFill>
              </a:rPr>
              <a:t>WRONG!</a:t>
            </a:r>
            <a:endParaRPr lang="en-US" sz="3200" dirty="0">
              <a:solidFill>
                <a:prstClr val="black"/>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2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52400" y="228600"/>
            <a:ext cx="8839200" cy="624839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8153400" cy="6494085"/>
          </a:xfrm>
          <a:prstGeom prst="rect">
            <a:avLst/>
          </a:prstGeom>
        </p:spPr>
        <p:txBody>
          <a:bodyPr wrap="square">
            <a:spAutoFit/>
          </a:bodyPr>
          <a:lstStyle/>
          <a:p>
            <a:r>
              <a:rPr lang="en-US" sz="2400" dirty="0">
                <a:latin typeface="Comic Sans MS" panose="030F0702030302020204" pitchFamily="66" charset="0"/>
              </a:rPr>
              <a:t>“If there is one thing developmental psychologists have learned over the years, it is that parents don’t have to be brilliant psychologists to succeed. They don’t have to be supremely gifted teachers. Most of the stuff parents do with flashcards and special drills and tutorials to hone their kids into perfect achievement machines don’t have any effect at all. Instead, parents just have to be good enough. They have to provide their kids with stable and predictable rhythms. They need to be able to fall in tune with their kids’ needs, combining warmth and discipline. They need to establish the secure emotional bonds that kids can fall back upon in the face of stress. They need to be there to provide living examples of how to cope with the problems of the world so that their children can develop unconscious models in their heads</a:t>
            </a:r>
            <a:r>
              <a:rPr lang="en-US" sz="2400" dirty="0" smtClean="0">
                <a:latin typeface="Comic Sans MS" panose="030F0702030302020204" pitchFamily="66" charset="0"/>
              </a:rPr>
              <a:t>.”</a:t>
            </a:r>
          </a:p>
          <a:p>
            <a:endParaRPr lang="en-US" dirty="0"/>
          </a:p>
          <a:p>
            <a:pPr algn="r"/>
            <a:r>
              <a:rPr lang="en-US" sz="1400" dirty="0" smtClean="0">
                <a:latin typeface="Century Gothic" panose="020B0502020202020204" pitchFamily="34" charset="0"/>
              </a:rPr>
              <a:t>David </a:t>
            </a:r>
            <a:r>
              <a:rPr lang="en-US" sz="1400" dirty="0">
                <a:latin typeface="Century Gothic" panose="020B0502020202020204" pitchFamily="34" charset="0"/>
              </a:rPr>
              <a:t>Brooks, </a:t>
            </a:r>
            <a:r>
              <a:rPr lang="en-US" sz="1400" i="1" dirty="0">
                <a:latin typeface="Century Gothic" panose="020B0502020202020204" pitchFamily="34" charset="0"/>
              </a:rPr>
              <a:t>The Social Animal: The Hidden Sources of Love, Character, and Achievement </a:t>
            </a:r>
          </a:p>
        </p:txBody>
      </p:sp>
    </p:spTree>
    <p:extLst>
      <p:ext uri="{BB962C8B-B14F-4D97-AF65-F5344CB8AC3E}">
        <p14:creationId xmlns:p14="http://schemas.microsoft.com/office/powerpoint/2010/main" val="2546415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52400"/>
            <a:ext cx="8839200" cy="3352800"/>
          </a:xfrm>
        </p:spPr>
        <p:txBody>
          <a:bodyPr>
            <a:noAutofit/>
          </a:bodyPr>
          <a:lstStyle/>
          <a:p>
            <a:pPr algn="l"/>
            <a:r>
              <a:rPr lang="en-US" b="1" dirty="0" smtClean="0">
                <a:latin typeface="Century Gothic" panose="020B0502020202020204" pitchFamily="34" charset="0"/>
              </a:rPr>
              <a:t>Discussion:</a:t>
            </a:r>
            <a:br>
              <a:rPr lang="en-US" b="1" dirty="0" smtClean="0">
                <a:latin typeface="Century Gothic" panose="020B0502020202020204" pitchFamily="34" charset="0"/>
              </a:rPr>
            </a:br>
            <a:r>
              <a:rPr lang="en-US" b="1" dirty="0" smtClean="0">
                <a:latin typeface="Century Gothic" panose="020B0502020202020204" pitchFamily="34" charset="0"/>
              </a:rPr>
              <a:t/>
            </a:r>
            <a:br>
              <a:rPr lang="en-US" b="1" dirty="0" smtClean="0">
                <a:latin typeface="Century Gothic" panose="020B0502020202020204" pitchFamily="34" charset="0"/>
              </a:rPr>
            </a:br>
            <a:r>
              <a:rPr lang="en-US" b="1" dirty="0" smtClean="0">
                <a:latin typeface="Century Gothic" panose="020B0502020202020204" pitchFamily="34" charset="0"/>
              </a:rPr>
              <a:t>What is your role?</a:t>
            </a:r>
            <a:br>
              <a:rPr lang="en-US" b="1" dirty="0" smtClean="0">
                <a:latin typeface="Century Gothic" panose="020B0502020202020204" pitchFamily="34" charset="0"/>
              </a:rPr>
            </a:br>
            <a:r>
              <a:rPr lang="en-US" b="1" dirty="0" smtClean="0">
                <a:latin typeface="Century Gothic" panose="020B0502020202020204" pitchFamily="34" charset="0"/>
              </a:rPr>
              <a:t>What can we work on together?</a:t>
            </a:r>
            <a:endParaRPr lang="en-US" b="1" dirty="0">
              <a:latin typeface="Century Gothic" panose="020B0502020202020204" pitchFamily="34" charset="0"/>
            </a:endParaRPr>
          </a:p>
        </p:txBody>
      </p:sp>
      <p:pic>
        <p:nvPicPr>
          <p:cNvPr id="2050" name="Picture 2" descr="https://sp.yimg.com/xj/th?id=OIP.Mf9f7999dcf7623c8782332b945b2b88b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114800"/>
            <a:ext cx="2062393" cy="229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885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001000" cy="3416320"/>
          </a:xfrm>
          <a:prstGeom prst="rect">
            <a:avLst/>
          </a:prstGeom>
          <a:noFill/>
        </p:spPr>
        <p:txBody>
          <a:bodyPr wrap="square" rtlCol="0">
            <a:spAutoFit/>
          </a:bodyPr>
          <a:lstStyle/>
          <a:p>
            <a:endParaRPr lang="en-US" sz="5400" dirty="0">
              <a:latin typeface="Comic Sans MS" panose="030F0702030302020204" pitchFamily="66" charset="0"/>
            </a:endParaRPr>
          </a:p>
          <a:p>
            <a:endParaRPr lang="en-US" sz="5400" dirty="0" smtClean="0">
              <a:latin typeface="Century Gothic" panose="020B0502020202020204" pitchFamily="34" charset="0"/>
            </a:endParaRPr>
          </a:p>
          <a:p>
            <a:r>
              <a:rPr lang="en-US" sz="5400" dirty="0" smtClean="0">
                <a:latin typeface="Century Gothic" panose="020B0502020202020204" pitchFamily="34" charset="0"/>
              </a:rPr>
              <a:t>Next are a few slides of resource links …</a:t>
            </a:r>
            <a:endParaRPr lang="en-US" sz="5400" dirty="0">
              <a:latin typeface="Century Gothic" panose="020B0502020202020204" pitchFamily="34" charset="0"/>
            </a:endParaRPr>
          </a:p>
        </p:txBody>
      </p:sp>
    </p:spTree>
    <p:extLst>
      <p:ext uri="{BB962C8B-B14F-4D97-AF65-F5344CB8AC3E}">
        <p14:creationId xmlns:p14="http://schemas.microsoft.com/office/powerpoint/2010/main" val="688367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1213009"/>
            <a:ext cx="7086600" cy="2185214"/>
          </a:xfrm>
          <a:prstGeom prst="rect">
            <a:avLst/>
          </a:prstGeom>
        </p:spPr>
        <p:txBody>
          <a:bodyPr wrap="square">
            <a:spAutoFit/>
          </a:bodyPr>
          <a:lstStyle/>
          <a:p>
            <a:r>
              <a:rPr lang="en-US" sz="2000" dirty="0">
                <a:latin typeface="Century Gothic" panose="020B0502020202020204" pitchFamily="34" charset="0"/>
              </a:rPr>
              <a:t>Excellent for a business or government </a:t>
            </a:r>
            <a:r>
              <a:rPr lang="en-US" sz="2000" dirty="0" smtClean="0">
                <a:latin typeface="Century Gothic" panose="020B0502020202020204" pitchFamily="34" charset="0"/>
              </a:rPr>
              <a:t>audience:</a:t>
            </a:r>
            <a:endParaRPr lang="en-US" sz="2000" dirty="0">
              <a:latin typeface="Century Gothic" panose="020B0502020202020204" pitchFamily="34" charset="0"/>
            </a:endParaRPr>
          </a:p>
          <a:p>
            <a:endParaRPr lang="en-US" sz="2000" dirty="0" smtClean="0">
              <a:latin typeface="Century Gothic" panose="020B0502020202020204" pitchFamily="34" charset="0"/>
            </a:endParaRPr>
          </a:p>
          <a:p>
            <a:r>
              <a:rPr lang="en-US" sz="2000" dirty="0" smtClean="0">
                <a:latin typeface="Century Gothic" panose="020B0502020202020204" pitchFamily="34" charset="0"/>
              </a:rPr>
              <a:t>Federal Reserve Banks of St. </a:t>
            </a:r>
            <a:r>
              <a:rPr lang="en-US" sz="2000" dirty="0">
                <a:latin typeface="Century Gothic" panose="020B0502020202020204" pitchFamily="34" charset="0"/>
              </a:rPr>
              <a:t>Louis &amp; </a:t>
            </a:r>
            <a:r>
              <a:rPr lang="en-US" sz="2000" dirty="0" smtClean="0">
                <a:latin typeface="Century Gothic" panose="020B0502020202020204" pitchFamily="34" charset="0"/>
              </a:rPr>
              <a:t>Minneapolis, </a:t>
            </a:r>
            <a:r>
              <a:rPr lang="en-US" sz="2000" i="1" dirty="0">
                <a:latin typeface="Century Gothic" panose="020B0502020202020204" pitchFamily="34" charset="0"/>
              </a:rPr>
              <a:t>Cultivating Soft Skills in Workforce Development: Early Childhood </a:t>
            </a:r>
            <a:r>
              <a:rPr lang="en-US" sz="2000" i="1" dirty="0" smtClean="0">
                <a:latin typeface="Century Gothic" panose="020B0502020202020204" pitchFamily="34" charset="0"/>
              </a:rPr>
              <a:t>Initiatives, ( 03/2015)</a:t>
            </a:r>
          </a:p>
          <a:p>
            <a:r>
              <a:rPr lang="en-US" sz="1200" dirty="0" smtClean="0">
                <a:hlinkClick r:id="rId3"/>
              </a:rPr>
              <a:t>https</a:t>
            </a:r>
            <a:r>
              <a:rPr lang="en-US" sz="1200" dirty="0">
                <a:hlinkClick r:id="rId3"/>
              </a:rPr>
              <a:t>://bsr.stlouisfed.org/EI_CDAudioConference/#</a:t>
            </a:r>
            <a:r>
              <a:rPr lang="en-US" sz="1200" dirty="0" smtClean="0">
                <a:hlinkClick r:id="rId3"/>
              </a:rPr>
              <a:t>23/cultivating-soft-skills-in-workforce-development-early-childhood-initiatives</a:t>
            </a:r>
            <a:r>
              <a:rPr lang="en-US" sz="1200" dirty="0" smtClean="0"/>
              <a:t> </a:t>
            </a:r>
          </a:p>
          <a:p>
            <a:endParaRPr lang="en-US" sz="1200" dirty="0"/>
          </a:p>
        </p:txBody>
      </p:sp>
      <p:sp>
        <p:nvSpPr>
          <p:cNvPr id="3" name="Rectangle 2"/>
          <p:cNvSpPr/>
          <p:nvPr/>
        </p:nvSpPr>
        <p:spPr>
          <a:xfrm>
            <a:off x="4038600" y="3945788"/>
            <a:ext cx="4876800" cy="2246769"/>
          </a:xfrm>
          <a:prstGeom prst="rect">
            <a:avLst/>
          </a:prstGeom>
        </p:spPr>
        <p:txBody>
          <a:bodyPr wrap="square">
            <a:spAutoFit/>
          </a:bodyPr>
          <a:lstStyle/>
          <a:p>
            <a:pPr algn="ctr"/>
            <a:r>
              <a:rPr lang="en-US" sz="2000" b="1" dirty="0">
                <a:latin typeface="Century Gothic" panose="020B0502020202020204" pitchFamily="34" charset="0"/>
              </a:rPr>
              <a:t>The </a:t>
            </a:r>
            <a:r>
              <a:rPr lang="en-US" sz="2000" b="1" i="1" dirty="0">
                <a:latin typeface="Century Gothic" panose="020B0502020202020204" pitchFamily="34" charset="0"/>
              </a:rPr>
              <a:t>Raising of America </a:t>
            </a:r>
            <a:endParaRPr lang="en-US" sz="2000" b="1" i="1" dirty="0" smtClean="0">
              <a:latin typeface="Century Gothic" panose="020B0502020202020204" pitchFamily="34" charset="0"/>
            </a:endParaRPr>
          </a:p>
          <a:p>
            <a:pPr algn="ctr"/>
            <a:r>
              <a:rPr lang="en-US" sz="2000" dirty="0" smtClean="0">
                <a:latin typeface="Century Gothic" panose="020B0502020202020204" pitchFamily="34" charset="0"/>
              </a:rPr>
              <a:t>documentary series</a:t>
            </a:r>
          </a:p>
          <a:p>
            <a:pPr algn="ctr"/>
            <a:endParaRPr lang="en-US" sz="2000" dirty="0" smtClean="0">
              <a:latin typeface="Century Gothic" panose="020B0502020202020204" pitchFamily="34" charset="0"/>
            </a:endParaRPr>
          </a:p>
          <a:p>
            <a:pPr algn="ctr"/>
            <a:r>
              <a:rPr lang="en-US" sz="2000" dirty="0" smtClean="0">
                <a:latin typeface="Century Gothic" panose="020B0502020202020204" pitchFamily="34" charset="0"/>
                <a:hlinkClick r:id="rId4"/>
              </a:rPr>
              <a:t>http</a:t>
            </a:r>
            <a:r>
              <a:rPr lang="en-US" sz="2000" dirty="0">
                <a:latin typeface="Century Gothic" panose="020B0502020202020204" pitchFamily="34" charset="0"/>
                <a:hlinkClick r:id="rId4"/>
              </a:rPr>
              <a:t>://</a:t>
            </a:r>
            <a:r>
              <a:rPr lang="en-US" sz="2000" dirty="0" smtClean="0">
                <a:latin typeface="Century Gothic" panose="020B0502020202020204" pitchFamily="34" charset="0"/>
                <a:hlinkClick r:id="rId4"/>
              </a:rPr>
              <a:t>www.raisingofamerica.org</a:t>
            </a:r>
            <a:r>
              <a:rPr lang="en-US" sz="2000" dirty="0" smtClean="0">
                <a:latin typeface="Century Gothic" panose="020B0502020202020204" pitchFamily="34" charset="0"/>
              </a:rPr>
              <a:t> /</a:t>
            </a:r>
          </a:p>
          <a:p>
            <a:pPr algn="ctr"/>
            <a:endParaRPr lang="en-US" sz="2000" dirty="0">
              <a:latin typeface="Century Gothic" panose="020B0502020202020204" pitchFamily="34" charset="0"/>
            </a:endParaRPr>
          </a:p>
          <a:p>
            <a:pPr algn="ctr"/>
            <a:r>
              <a:rPr lang="en-US" sz="2000" dirty="0" smtClean="0">
                <a:latin typeface="Century Gothic" panose="020B0502020202020204" pitchFamily="34" charset="0"/>
              </a:rPr>
              <a:t>Our public health department and our office use this video series.</a:t>
            </a:r>
            <a:endParaRPr lang="en-US" sz="2000" dirty="0">
              <a:latin typeface="Century Gothic" panose="020B0502020202020204" pitchFamily="34" charset="0"/>
            </a:endParaRP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76" y="4147958"/>
            <a:ext cx="3859924" cy="216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2462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8736" y="2819401"/>
            <a:ext cx="8458200" cy="3139321"/>
          </a:xfrm>
          <a:prstGeom prst="rect">
            <a:avLst/>
          </a:prstGeom>
        </p:spPr>
        <p:txBody>
          <a:bodyPr wrap="square">
            <a:spAutoFit/>
          </a:bodyPr>
          <a:lstStyle/>
          <a:p>
            <a:r>
              <a:rPr lang="en-US" sz="2400" b="1" dirty="0" smtClean="0">
                <a:latin typeface="Century Gothic" panose="020B0502020202020204" pitchFamily="34" charset="0"/>
              </a:rPr>
              <a:t>PowerPoint presentations  about:</a:t>
            </a:r>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r>
              <a:rPr lang="en-US" sz="1200" b="1" dirty="0" smtClean="0">
                <a:hlinkClick r:id="rId3"/>
              </a:rPr>
              <a:t>https</a:t>
            </a:r>
            <a:r>
              <a:rPr lang="en-US" sz="1200" b="1" dirty="0">
                <a:hlinkClick r:id="rId3"/>
              </a:rPr>
              <a:t>://</a:t>
            </a:r>
            <a:r>
              <a:rPr lang="en-US" sz="1200" b="1" dirty="0" smtClean="0">
                <a:hlinkClick r:id="rId3"/>
              </a:rPr>
              <a:t>www.aap.org/en-us/advocacy-and-policy/aap-health-initiatives/EBCD/Pages/Powerpoint-Presentations.aspx</a:t>
            </a:r>
            <a:r>
              <a:rPr lang="en-US" sz="1200" b="1" dirty="0" smtClean="0"/>
              <a:t> </a:t>
            </a:r>
            <a:endParaRPr lang="en-US" sz="1200" b="1" dirty="0"/>
          </a:p>
        </p:txBody>
      </p:sp>
      <p:pic>
        <p:nvPicPr>
          <p:cNvPr id="20484" name="Picture 4" descr="http://tobacco21.org/wp-content/uploads/2015/10/aap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1"/>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https://www.aap.org/en-us/advocacy-and-policy/aap-health-initiatives/EBCD/PublishingImages/TEST.jp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333" y="3494986"/>
            <a:ext cx="4253267" cy="153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197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1777585"/>
            <a:ext cx="8991600" cy="4247317"/>
          </a:xfrm>
          <a:prstGeom prst="rect">
            <a:avLst/>
          </a:prstGeom>
        </p:spPr>
        <p:txBody>
          <a:bodyPr wrap="square">
            <a:spAutoFit/>
          </a:bodyPr>
          <a:lstStyle/>
          <a:p>
            <a:endParaRPr lang="en-US" b="1" dirty="0" smtClean="0">
              <a:latin typeface="Century Gothic" panose="020B0502020202020204" pitchFamily="34" charset="0"/>
            </a:endParaRPr>
          </a:p>
          <a:p>
            <a:endParaRPr lang="en-US" b="1" dirty="0">
              <a:latin typeface="Century Gothic" panose="020B0502020202020204" pitchFamily="34" charset="0"/>
            </a:endParaRPr>
          </a:p>
          <a:p>
            <a:endParaRPr lang="en-US" b="1" dirty="0" smtClean="0">
              <a:latin typeface="Century Gothic" panose="020B0502020202020204" pitchFamily="34" charset="0"/>
            </a:endParaRPr>
          </a:p>
          <a:p>
            <a:r>
              <a:rPr lang="en-US" b="1" dirty="0" smtClean="0">
                <a:latin typeface="Century Gothic" panose="020B0502020202020204" pitchFamily="34" charset="0"/>
              </a:rPr>
              <a:t>AAP Pediatrics for the 21</a:t>
            </a:r>
            <a:r>
              <a:rPr lang="en-US" b="1" baseline="30000" dirty="0" smtClean="0">
                <a:latin typeface="Century Gothic" panose="020B0502020202020204" pitchFamily="34" charset="0"/>
              </a:rPr>
              <a:t>st</a:t>
            </a:r>
            <a:r>
              <a:rPr lang="en-US" b="1" dirty="0" smtClean="0">
                <a:latin typeface="Century Gothic" panose="020B0502020202020204" pitchFamily="34" charset="0"/>
              </a:rPr>
              <a:t> Century symposium videos</a:t>
            </a:r>
          </a:p>
          <a:p>
            <a:endParaRPr lang="en-US" b="1" i="1" dirty="0" smtClean="0">
              <a:latin typeface="Century Gothic" panose="020B0502020202020204" pitchFamily="34" charset="0"/>
            </a:endParaRPr>
          </a:p>
          <a:p>
            <a:endParaRPr lang="en-US" b="1" i="1" dirty="0">
              <a:latin typeface="Century Gothic" panose="020B0502020202020204" pitchFamily="34" charset="0"/>
            </a:endParaRPr>
          </a:p>
          <a:p>
            <a:endParaRPr lang="en-US" b="1" i="1" dirty="0" smtClean="0">
              <a:latin typeface="Century Gothic" panose="020B0502020202020204" pitchFamily="34" charset="0"/>
            </a:endParaRPr>
          </a:p>
          <a:p>
            <a:pPr algn="ctr"/>
            <a:r>
              <a:rPr lang="en-US" sz="2400" b="1" i="1" dirty="0" smtClean="0">
                <a:latin typeface="Century Gothic" panose="020B0502020202020204" pitchFamily="34" charset="0"/>
              </a:rPr>
              <a:t>Promoting </a:t>
            </a:r>
            <a:r>
              <a:rPr lang="en-US" sz="2400" b="1" i="1" dirty="0">
                <a:latin typeface="Century Gothic" panose="020B0502020202020204" pitchFamily="34" charset="0"/>
              </a:rPr>
              <a:t>Early Brain and Child Development (EBCD): </a:t>
            </a:r>
            <a:endParaRPr lang="en-US" sz="2400" b="1" i="1" dirty="0" smtClean="0">
              <a:latin typeface="Century Gothic" panose="020B0502020202020204" pitchFamily="34" charset="0"/>
            </a:endParaRPr>
          </a:p>
          <a:p>
            <a:pPr algn="ctr"/>
            <a:r>
              <a:rPr lang="en-US" sz="2400" b="1" i="1" dirty="0" smtClean="0">
                <a:latin typeface="Century Gothic" panose="020B0502020202020204" pitchFamily="34" charset="0"/>
              </a:rPr>
              <a:t>Building </a:t>
            </a:r>
            <a:r>
              <a:rPr lang="en-US" sz="2400" b="1" i="1" dirty="0">
                <a:latin typeface="Century Gothic" panose="020B0502020202020204" pitchFamily="34" charset="0"/>
              </a:rPr>
              <a:t>Brains, Forging </a:t>
            </a:r>
            <a:r>
              <a:rPr lang="en-US" sz="2400" b="1" i="1" dirty="0" smtClean="0">
                <a:latin typeface="Century Gothic" panose="020B0502020202020204" pitchFamily="34" charset="0"/>
              </a:rPr>
              <a:t>Futures</a:t>
            </a:r>
          </a:p>
          <a:p>
            <a:pPr algn="ctr"/>
            <a:endParaRPr lang="en-US" sz="2400" b="1" i="1" dirty="0" smtClean="0">
              <a:latin typeface="Century Gothic" panose="020B0502020202020204" pitchFamily="34" charset="0"/>
            </a:endParaRPr>
          </a:p>
          <a:p>
            <a:pPr algn="ctr"/>
            <a:endParaRPr lang="en-US" sz="2400" b="1" i="1" dirty="0">
              <a:latin typeface="Century Gothic" panose="020B0502020202020204" pitchFamily="34" charset="0"/>
            </a:endParaRPr>
          </a:p>
          <a:p>
            <a:pPr algn="ctr"/>
            <a:r>
              <a:rPr lang="en-US" sz="1200" dirty="0">
                <a:latin typeface="Century Gothic" panose="020B0502020202020204" pitchFamily="34" charset="0"/>
                <a:hlinkClick r:id="rId3"/>
              </a:rPr>
              <a:t>https://</a:t>
            </a:r>
            <a:r>
              <a:rPr lang="en-US" sz="1200" dirty="0" smtClean="0">
                <a:latin typeface="Century Gothic" panose="020B0502020202020204" pitchFamily="34" charset="0"/>
                <a:hlinkClick r:id="rId3"/>
              </a:rPr>
              <a:t>pedialink.aap.org/visitor/cme/about_aap_cme/PEDS-21-2013-Agenda-and-Learning-Objectives?pageId=18c39bb1-3268-4c87-9652-396d22e4c473,6ee2af48-f895-4c00-acd3-b63e3805066d,6ee2af48-f895-4c00-acd3-b63e3805066d,6ee2af48-f895-4c00-acd3-b63e3805066d   </a:t>
            </a:r>
            <a:endParaRPr lang="en-US" sz="1200" dirty="0" smtClean="0">
              <a:latin typeface="Century Gothic" panose="020B0502020202020204" pitchFamily="34" charset="0"/>
            </a:endParaRPr>
          </a:p>
          <a:p>
            <a:pPr algn="ctr"/>
            <a:endParaRPr lang="en-US" sz="1200" b="1" i="1" dirty="0">
              <a:latin typeface="Century Gothic" panose="020B0502020202020204" pitchFamily="34" charset="0"/>
            </a:endParaRPr>
          </a:p>
        </p:txBody>
      </p:sp>
      <p:pic>
        <p:nvPicPr>
          <p:cNvPr id="1945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371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283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717" y="4800600"/>
            <a:ext cx="8686800" cy="369332"/>
          </a:xfrm>
          <a:prstGeom prst="rect">
            <a:avLst/>
          </a:prstGeom>
        </p:spPr>
        <p:txBody>
          <a:bodyPr wrap="square">
            <a:spAutoFit/>
          </a:bodyPr>
          <a:lstStyle/>
          <a:p>
            <a:pPr algn="ctr"/>
            <a:r>
              <a:rPr lang="en-US" dirty="0">
                <a:hlinkClick r:id="rId3"/>
              </a:rPr>
              <a:t>http://</a:t>
            </a:r>
            <a:r>
              <a:rPr lang="en-US" dirty="0" smtClean="0">
                <a:hlinkClick r:id="rId3"/>
              </a:rPr>
              <a:t>www.ted.com/talks/timothy_bartik_the_economic_case_for_preschool</a:t>
            </a:r>
            <a:r>
              <a:rPr lang="en-US" dirty="0" smtClean="0"/>
              <a:t> </a:t>
            </a:r>
            <a:endParaRPr lang="en-US" dirty="0"/>
          </a:p>
        </p:txBody>
      </p:sp>
      <p:sp>
        <p:nvSpPr>
          <p:cNvPr id="4" name="Rectangle 3"/>
          <p:cNvSpPr/>
          <p:nvPr/>
        </p:nvSpPr>
        <p:spPr>
          <a:xfrm>
            <a:off x="220717" y="3313093"/>
            <a:ext cx="8305800" cy="954107"/>
          </a:xfrm>
          <a:prstGeom prst="rect">
            <a:avLst/>
          </a:prstGeom>
        </p:spPr>
        <p:txBody>
          <a:bodyPr wrap="square">
            <a:spAutoFit/>
          </a:bodyPr>
          <a:lstStyle/>
          <a:p>
            <a:pPr algn="ctr"/>
            <a:r>
              <a:rPr lang="en-US" sz="2800" b="1" i="1" dirty="0" smtClean="0">
                <a:latin typeface="Century Gothic" panose="020B0502020202020204" pitchFamily="34" charset="0"/>
              </a:rPr>
              <a:t>The economic development case</a:t>
            </a:r>
          </a:p>
          <a:p>
            <a:pPr algn="ctr"/>
            <a:r>
              <a:rPr lang="en-US" sz="2800" b="1" i="1" dirty="0" smtClean="0">
                <a:latin typeface="Century Gothic" panose="020B0502020202020204" pitchFamily="34" charset="0"/>
              </a:rPr>
              <a:t>for </a:t>
            </a:r>
            <a:r>
              <a:rPr lang="en-US" sz="2800" b="1" i="1" dirty="0">
                <a:latin typeface="Century Gothic" panose="020B0502020202020204" pitchFamily="34" charset="0"/>
              </a:rPr>
              <a:t>preschool education</a:t>
            </a:r>
          </a:p>
        </p:txBody>
      </p:sp>
      <p:pic>
        <p:nvPicPr>
          <p:cNvPr id="184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92286"/>
            <a:ext cx="2213084" cy="111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28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49"/>
          <a:stretch/>
        </p:blipFill>
        <p:spPr bwMode="auto">
          <a:xfrm>
            <a:off x="1981200" y="1447800"/>
            <a:ext cx="5409881" cy="41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45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Evidenced Based Model</a:t>
            </a:r>
            <a:endParaRPr lang="en-US"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411" r="3320" b="4989"/>
          <a:stretch/>
        </p:blipFill>
        <p:spPr bwMode="auto">
          <a:xfrm>
            <a:off x="123598" y="1186543"/>
            <a:ext cx="8868002" cy="54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02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us/1/680428/slides/slide_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7086600" cy="531495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15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Toxic </a:t>
            </a:r>
            <a:r>
              <a:rPr lang="en-US" b="1" dirty="0" smtClean="0"/>
              <a:t>Stress</a:t>
            </a:r>
            <a:r>
              <a:rPr lang="en-US" dirty="0" smtClean="0"/>
              <a:t> Changes Brain Architecture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t>Sources: Neuron depiction – Morrison &amp; McEwen (2008); Photo – Bock et al. (2005)</a:t>
            </a:r>
            <a:endParaRPr lang="en-US" sz="1150" dirty="0"/>
          </a:p>
        </p:txBody>
      </p:sp>
      <p:grpSp>
        <p:nvGrpSpPr>
          <p:cNvPr id="21" name="Group 20"/>
          <p:cNvGrpSpPr/>
          <p:nvPr/>
        </p:nvGrpSpPr>
        <p:grpSpPr>
          <a:xfrm>
            <a:off x="1905000" y="1463040"/>
            <a:ext cx="5486400" cy="4558562"/>
            <a:chOff x="833438" y="1219200"/>
            <a:chExt cx="6024562" cy="5123072"/>
          </a:xfrm>
        </p:grpSpPr>
        <p:pic>
          <p:nvPicPr>
            <p:cNvPr id="22" name="Picture 5" descr="EWEN A P4"/>
            <p:cNvPicPr>
              <a:picLocks noChangeAspect="1" noChangeArrowheads="1"/>
            </p:cNvPicPr>
            <p:nvPr/>
          </p:nvPicPr>
          <p:blipFill>
            <a:blip r:embed="rId3">
              <a:extLst>
                <a:ext uri="{28A0092B-C50C-407E-A947-70E740481C1C}">
                  <a14:useLocalDpi xmlns:a14="http://schemas.microsoft.com/office/drawing/2010/main" val="0"/>
                </a:ext>
              </a:extLst>
            </a:blip>
            <a:srcRect r="2296"/>
            <a:stretch>
              <a:fillRect/>
            </a:stretch>
          </p:blipFill>
          <p:spPr bwMode="auto">
            <a:xfrm>
              <a:off x="2206625" y="1219200"/>
              <a:ext cx="209391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EWEN B P4"/>
            <p:cNvPicPr>
              <a:picLocks noChangeAspect="1" noChangeArrowheads="1"/>
            </p:cNvPicPr>
            <p:nvPr/>
          </p:nvPicPr>
          <p:blipFill>
            <a:blip r:embed="rId4">
              <a:extLst>
                <a:ext uri="{28A0092B-C50C-407E-A947-70E740481C1C}">
                  <a14:useLocalDpi xmlns:a14="http://schemas.microsoft.com/office/drawing/2010/main" val="0"/>
                </a:ext>
              </a:extLst>
            </a:blip>
            <a:srcRect r="2296" b="1047"/>
            <a:stretch>
              <a:fillRect/>
            </a:stretch>
          </p:blipFill>
          <p:spPr bwMode="auto">
            <a:xfrm>
              <a:off x="2206625" y="3379788"/>
              <a:ext cx="209391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833438" y="1828800"/>
              <a:ext cx="1470025" cy="449658"/>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000" dirty="0" smtClean="0">
                  <a:solidFill>
                    <a:srgbClr val="000000"/>
                  </a:solidFill>
                  <a:effectLst>
                    <a:outerShdw blurRad="38100" dist="38100" dir="2700000" algn="tl">
                      <a:srgbClr val="DDDDDD"/>
                    </a:outerShdw>
                  </a:effectLst>
                  <a:latin typeface="+mj-lt"/>
                </a:rPr>
                <a:t>Normal</a:t>
              </a:r>
              <a:endParaRPr lang="en-US" sz="2000" dirty="0" smtClean="0">
                <a:solidFill>
                  <a:srgbClr val="000000"/>
                </a:solidFill>
                <a:effectLst>
                  <a:outerShdw blurRad="38100" dist="38100" dir="2700000" algn="tl">
                    <a:srgbClr val="DDDDDD"/>
                  </a:outerShdw>
                </a:effectLst>
                <a:latin typeface="+mj-lt"/>
              </a:endParaRPr>
            </a:p>
          </p:txBody>
        </p:sp>
        <p:sp>
          <p:nvSpPr>
            <p:cNvPr id="25" name="Text Box 10"/>
            <p:cNvSpPr txBox="1">
              <a:spLocks noChangeArrowheads="1"/>
            </p:cNvSpPr>
            <p:nvPr/>
          </p:nvSpPr>
          <p:spPr bwMode="auto">
            <a:xfrm>
              <a:off x="833438" y="3962400"/>
              <a:ext cx="1584325" cy="1141438"/>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000" dirty="0" err="1" smtClean="0">
                  <a:solidFill>
                    <a:srgbClr val="BF2F37"/>
                  </a:solidFill>
                  <a:effectLst>
                    <a:outerShdw blurRad="38100" dist="38100" dir="2700000" algn="tl">
                      <a:srgbClr val="DDDDDD"/>
                    </a:outerShdw>
                  </a:effectLst>
                  <a:latin typeface="+mj-lt"/>
                </a:rPr>
                <a:t>Toxic</a:t>
              </a:r>
              <a:r>
                <a:rPr lang="fr-FR" sz="2000" dirty="0" smtClean="0">
                  <a:solidFill>
                    <a:srgbClr val="BF2F37"/>
                  </a:solidFill>
                  <a:effectLst>
                    <a:outerShdw blurRad="38100" dist="38100" dir="2700000" algn="tl">
                      <a:srgbClr val="DDDDDD"/>
                    </a:outerShdw>
                  </a:effectLst>
                  <a:latin typeface="+mj-lt"/>
                </a:rPr>
                <a:t> </a:t>
              </a:r>
            </a:p>
            <a:p>
              <a:pPr>
                <a:defRPr/>
              </a:pPr>
              <a:r>
                <a:rPr lang="fr-FR" sz="2000" dirty="0" smtClean="0">
                  <a:solidFill>
                    <a:srgbClr val="BF2F37"/>
                  </a:solidFill>
                  <a:effectLst>
                    <a:outerShdw blurRad="38100" dist="38100" dir="2700000" algn="tl">
                      <a:srgbClr val="DDDDDD"/>
                    </a:outerShdw>
                  </a:effectLst>
                  <a:latin typeface="+mj-lt"/>
                </a:rPr>
                <a:t>stress</a:t>
              </a:r>
            </a:p>
            <a:p>
              <a:pPr>
                <a:defRPr/>
              </a:pPr>
              <a:endParaRPr lang="en-US" sz="2000" b="1" dirty="0" smtClean="0">
                <a:solidFill>
                  <a:srgbClr val="BF2F37"/>
                </a:solidFill>
                <a:latin typeface="+mj-lt"/>
              </a:endParaRPr>
            </a:p>
          </p:txBody>
        </p:sp>
        <p:sp>
          <p:nvSpPr>
            <p:cNvPr id="26" name="Text Box 11"/>
            <p:cNvSpPr txBox="1">
              <a:spLocks noChangeArrowheads="1"/>
            </p:cNvSpPr>
            <p:nvPr/>
          </p:nvSpPr>
          <p:spPr bwMode="auto">
            <a:xfrm>
              <a:off x="2172230" y="5546725"/>
              <a:ext cx="2971800" cy="795547"/>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dirty="0" smtClean="0">
                  <a:solidFill>
                    <a:srgbClr val="000000"/>
                  </a:solidFill>
                  <a:effectLst>
                    <a:outerShdw blurRad="38100" dist="38100" dir="2700000" algn="tl">
                      <a:srgbClr val="DDDDDD"/>
                    </a:outerShdw>
                  </a:effectLst>
                  <a:latin typeface="+mj-lt"/>
                </a:rPr>
                <a:t>Prefrontal Cortex </a:t>
              </a:r>
              <a:br>
                <a:rPr lang="en-US" sz="2000" dirty="0" smtClean="0">
                  <a:solidFill>
                    <a:srgbClr val="000000"/>
                  </a:solidFill>
                  <a:effectLst>
                    <a:outerShdw blurRad="38100" dist="38100" dir="2700000" algn="tl">
                      <a:srgbClr val="DDDDDD"/>
                    </a:outerShdw>
                  </a:effectLst>
                  <a:latin typeface="+mj-lt"/>
                </a:rPr>
              </a:br>
              <a:r>
                <a:rPr lang="en-US" sz="2000" dirty="0" smtClean="0">
                  <a:solidFill>
                    <a:srgbClr val="000000"/>
                  </a:solidFill>
                  <a:effectLst>
                    <a:outerShdw blurRad="38100" dist="38100" dir="2700000" algn="tl">
                      <a:srgbClr val="DDDDDD"/>
                    </a:outerShdw>
                  </a:effectLst>
                  <a:latin typeface="+mj-lt"/>
                </a:rPr>
                <a:t>and Hippocampus</a:t>
              </a:r>
            </a:p>
          </p:txBody>
        </p:sp>
        <p:sp>
          <p:nvSpPr>
            <p:cNvPr id="27" name="Oval 12"/>
            <p:cNvSpPr>
              <a:spLocks noChangeArrowheads="1"/>
            </p:cNvSpPr>
            <p:nvPr/>
          </p:nvSpPr>
          <p:spPr bwMode="auto">
            <a:xfrm>
              <a:off x="2738438" y="1905000"/>
              <a:ext cx="1066800" cy="990600"/>
            </a:xfrm>
            <a:prstGeom prst="ellipse">
              <a:avLst/>
            </a:prstGeom>
            <a:noFill/>
            <a:ln w="50800">
              <a:solidFill>
                <a:srgbClr val="BBE0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8" name="Oval 13"/>
            <p:cNvSpPr>
              <a:spLocks noChangeArrowheads="1"/>
            </p:cNvSpPr>
            <p:nvPr/>
          </p:nvSpPr>
          <p:spPr bwMode="auto">
            <a:xfrm>
              <a:off x="2814638" y="4114800"/>
              <a:ext cx="1066800" cy="990600"/>
            </a:xfrm>
            <a:prstGeom prst="ellipse">
              <a:avLst/>
            </a:prstGeom>
            <a:noFill/>
            <a:ln w="50800">
              <a:solidFill>
                <a:srgbClr val="BBE0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2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r="55141"/>
            <a:stretch>
              <a:fillRect/>
            </a:stretch>
          </p:blipFill>
          <p:spPr bwMode="auto">
            <a:xfrm>
              <a:off x="6015038" y="1219200"/>
              <a:ext cx="8429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6"/>
            <p:cNvSpPr txBox="1">
              <a:spLocks noChangeArrowheads="1"/>
            </p:cNvSpPr>
            <p:nvPr/>
          </p:nvSpPr>
          <p:spPr bwMode="auto">
            <a:xfrm>
              <a:off x="4343400" y="1752600"/>
              <a:ext cx="1687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dirty="0" smtClean="0">
                  <a:solidFill>
                    <a:srgbClr val="000000"/>
                  </a:solidFill>
                  <a:latin typeface="+mj-lt"/>
                </a:rPr>
                <a:t>Typical neuron— many connections</a:t>
              </a:r>
            </a:p>
          </p:txBody>
        </p:sp>
        <p:sp>
          <p:nvSpPr>
            <p:cNvPr id="31" name="Line 17"/>
            <p:cNvSpPr>
              <a:spLocks noChangeShapeType="1"/>
            </p:cNvSpPr>
            <p:nvPr/>
          </p:nvSpPr>
          <p:spPr bwMode="auto">
            <a:xfrm>
              <a:off x="3500438" y="1981200"/>
              <a:ext cx="2514600" cy="990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2" name="Line 18"/>
            <p:cNvSpPr>
              <a:spLocks noChangeShapeType="1"/>
            </p:cNvSpPr>
            <p:nvPr/>
          </p:nvSpPr>
          <p:spPr bwMode="auto">
            <a:xfrm flipV="1">
              <a:off x="3436938" y="1244600"/>
              <a:ext cx="259080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3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l="56563"/>
            <a:stretch>
              <a:fillRect/>
            </a:stretch>
          </p:blipFill>
          <p:spPr bwMode="auto">
            <a:xfrm>
              <a:off x="6051550" y="3505200"/>
              <a:ext cx="806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0"/>
            <p:cNvSpPr txBox="1">
              <a:spLocks noChangeArrowheads="1"/>
            </p:cNvSpPr>
            <p:nvPr/>
          </p:nvSpPr>
          <p:spPr bwMode="auto">
            <a:xfrm>
              <a:off x="4267200" y="3942432"/>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dirty="0" smtClean="0">
                  <a:solidFill>
                    <a:srgbClr val="BF2F37"/>
                  </a:solidFill>
                  <a:latin typeface="+mj-lt"/>
                </a:rPr>
                <a:t>Damaged neuron— fewer connections</a:t>
              </a:r>
            </a:p>
          </p:txBody>
        </p:sp>
        <p:sp>
          <p:nvSpPr>
            <p:cNvPr id="35" name="Line 21"/>
            <p:cNvSpPr>
              <a:spLocks noChangeShapeType="1"/>
            </p:cNvSpPr>
            <p:nvPr/>
          </p:nvSpPr>
          <p:spPr bwMode="auto">
            <a:xfrm flipV="1">
              <a:off x="3652838" y="3517900"/>
              <a:ext cx="2400300" cy="596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6" name="Line 22"/>
            <p:cNvSpPr>
              <a:spLocks noChangeShapeType="1"/>
            </p:cNvSpPr>
            <p:nvPr/>
          </p:nvSpPr>
          <p:spPr bwMode="auto">
            <a:xfrm>
              <a:off x="3525838" y="4216400"/>
              <a:ext cx="2514600" cy="990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sp>
        <p:nvSpPr>
          <p:cNvPr id="37" name="Oval 36"/>
          <p:cNvSpPr/>
          <p:nvPr/>
        </p:nvSpPr>
        <p:spPr>
          <a:xfrm>
            <a:off x="2667000" y="5166360"/>
            <a:ext cx="2926080" cy="100584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8413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25528</TotalTime>
  <Words>1517</Words>
  <Application>Microsoft Office PowerPoint</Application>
  <PresentationFormat>On-screen Show (4:3)</PresentationFormat>
  <Paragraphs>346</Paragraphs>
  <Slides>57</Slides>
  <Notes>29</Notes>
  <HiddenSlides>0</HiddenSlides>
  <MMClips>27</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57</vt:i4>
      </vt:variant>
    </vt:vector>
  </HeadingPairs>
  <TitlesOfParts>
    <vt:vector size="64" baseType="lpstr">
      <vt:lpstr>Office Theme</vt:lpstr>
      <vt:lpstr>1_Office Theme</vt:lpstr>
      <vt:lpstr>2_Office Theme</vt:lpstr>
      <vt:lpstr>3_Office Theme</vt:lpstr>
      <vt:lpstr>4_Office Theme</vt:lpstr>
      <vt:lpstr>5_Office Theme</vt:lpstr>
      <vt:lpstr>Worksheet</vt:lpstr>
      <vt:lpstr>PowerPoint Presentation</vt:lpstr>
      <vt:lpstr>PowerPoint Presentation</vt:lpstr>
      <vt:lpstr>PowerPoint Presentation</vt:lpstr>
      <vt:lpstr>PowerPoint Presentation</vt:lpstr>
      <vt:lpstr>Old Model</vt:lpstr>
      <vt:lpstr>PowerPoint Presentation</vt:lpstr>
      <vt:lpstr>Evidenced Based Model</vt:lpstr>
      <vt:lpstr>PowerPoint Presentation</vt:lpstr>
      <vt:lpstr>Toxic Stress Changes Brain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Types of Executive Function Skills</vt:lpstr>
      <vt:lpstr>What Do These Skills Look Like in Adults?</vt:lpstr>
      <vt:lpstr>An “Air Traffic Control System” in the Brain</vt:lpstr>
      <vt:lpstr>Brain Architecture Supports  Lifelong Learning, Behavior and Health</vt:lpstr>
      <vt:lpstr>Executive Function and Self-Regulation Require Multiple Brain Regions To Be Connected</vt:lpstr>
      <vt:lpstr>Relationships Buffer the Effects of Stress</vt:lpstr>
      <vt:lpstr>The Development of Executive Function Skills Begins in Early Childhood and Extends into the Early Adult Years</vt:lpstr>
      <vt:lpstr>PowerPoint Presentation</vt:lpstr>
      <vt:lpstr>Rob Grunewald Economist Federal Reserve Bank of Minneapolis</vt:lpstr>
      <vt:lpstr>What Do These Skills Look Like in Adults?</vt:lpstr>
      <vt:lpstr>The Ability To Change Brains  Decreases Over Time</vt:lpstr>
      <vt:lpstr>PowerPoint Presentation</vt:lpstr>
      <vt:lpstr>High/Scope Study of Perry Preschool</vt:lpstr>
      <vt:lpstr>Perry: Educational Effects</vt:lpstr>
      <vt:lpstr>Perry: Economic Effects at Age 40</vt:lpstr>
      <vt:lpstr>Perry Preschool:  Costs and Benefits Over 62 Years</vt:lpstr>
      <vt:lpstr>Perry Preschool:  Estimated Return on Investment</vt:lpstr>
      <vt:lpstr>Short-Run Benefits</vt:lpstr>
      <vt:lpstr>Returns to a Unit Dollar Invested</vt:lpstr>
      <vt:lpstr>PowerPoint Presentation</vt:lpstr>
      <vt:lpstr>Key Investments</vt:lpstr>
      <vt:lpstr>Things We Can Do</vt:lpstr>
      <vt:lpstr>Three Types of Executive Function Skills</vt:lpstr>
      <vt:lpstr>These Same Skills Are Needed by the  Adults Who Care for Children</vt:lpstr>
      <vt:lpstr>PowerPoint Presentation</vt:lpstr>
      <vt:lpstr>PowerPoint Presentation</vt:lpstr>
      <vt:lpstr>PowerPoint Presentation</vt:lpstr>
      <vt:lpstr>PowerPoint Presentation</vt:lpstr>
      <vt:lpstr>PowerPoint Presentation</vt:lpstr>
      <vt:lpstr>Success By Six</vt:lpstr>
      <vt:lpstr>PowerPoint Presentation</vt:lpstr>
      <vt:lpstr>PowerPoint Presentation</vt:lpstr>
      <vt:lpstr>PowerPoint Presentation</vt:lpstr>
      <vt:lpstr>Discussion:  What is your role? What can we work on together?</vt:lpstr>
      <vt:lpstr>PowerPoint Presentation</vt:lpstr>
      <vt:lpstr>PowerPoint Presentation</vt:lpstr>
      <vt:lpstr>PowerPoint Presentation</vt:lpstr>
      <vt:lpstr>PowerPoint Presentation</vt:lpstr>
      <vt:lpstr>PowerPoint Presentation</vt:lpstr>
    </vt:vector>
  </TitlesOfParts>
  <Company>Federal Reserve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DATE  Organized by the Federal Reserve Bank of ___________________</dc:title>
  <dc:creator>Kyan Bishop</dc:creator>
  <cp:lastModifiedBy>Jay Moynihan</cp:lastModifiedBy>
  <cp:revision>498</cp:revision>
  <cp:lastPrinted>2016-01-29T17:08:13Z</cp:lastPrinted>
  <dcterms:created xsi:type="dcterms:W3CDTF">2011-03-31T20:48:26Z</dcterms:created>
  <dcterms:modified xsi:type="dcterms:W3CDTF">2016-03-23T15:57:56Z</dcterms:modified>
</cp:coreProperties>
</file>